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modernComment_109_B89C2D4E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6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Beef and Dairy" id="{D703841B-DDD4-9F4B-AEA1-98C71D470841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6"/>
            <p14:sldId id="265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68"/>
          </p14:sldIdLst>
        </p14:section>
        <p14:section name="Sheep &amp; Goat" id="{347085B0-578F-9E49-B9E2-CF65358357C3}">
          <p14:sldIdLst/>
        </p14:section>
        <p14:section name="Swine and Equine" id="{D07878B2-93CA-014B-A383-E15D9F39796C}">
          <p14:sldIdLst/>
        </p14:section>
        <p14:section name="Rabbits and Poultry" id="{90139707-596F-6A4C-897A-FA1665544A2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72F3C48-414C-A6D3-0669-9DBF3EDA0BF8}" name="Marie Steskal" initials="MS" userId="Marie Steskal" providerId="None"/>
  <p188:author id="{AF191B67-FEA6-3B1F-BABE-012E07A86C7E}" name="Hannah Wedger" initials="" userId="S::hwedger@vivayic.com::3ff1742b-ecd4-4d88-b0c0-326f6cba5960" providerId="AD"/>
  <p188:author id="{2285029B-F2CF-1BA4-F595-DCBF584A8B98}" name="Lauren Millang" initials="" userId="S::lmillang@vivayic.com::934f24ef-929f-4e25-a389-2cee3b74191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2BCCD"/>
    <a:srgbClr val="337AC0"/>
    <a:srgbClr val="E9ECF5"/>
    <a:srgbClr val="28B1B1"/>
    <a:srgbClr val="327AC1"/>
    <a:srgbClr val="283A71"/>
    <a:srgbClr val="1D7F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01"/>
    <p:restoredTop sz="94724"/>
  </p:normalViewPr>
  <p:slideViewPr>
    <p:cSldViewPr snapToGrid="0">
      <p:cViewPr varScale="1">
        <p:scale>
          <a:sx n="131" d="100"/>
          <a:sy n="131" d="100"/>
        </p:scale>
        <p:origin x="216" y="2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omments/modernComment_109_B89C2D4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F905457-BBE2-BB42-AEDD-C174E4F6A386}" authorId="{AF191B67-FEA6-3B1F-BABE-012E07A86C7E}" created="2025-04-04T19:45:56.72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97242958" sldId="265"/>
      <ac:picMk id="8" creationId="{D7EFE745-3A36-1E82-2D2F-D8313E22A3EE}"/>
    </ac:deMkLst>
    <p188:txBody>
      <a:bodyPr/>
      <a:lstStyle/>
      <a:p>
        <a:r>
          <a:rPr lang="en-US"/>
          <a:t>Adobe 646056411 If we think this photo works I can license it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5-04-14T20:12:12.156" authorId="{E72F3C48-414C-A6D3-0669-9DBF3EDA0BF8}"/>
          </p223:rxn>
        </p223:reactions>
      </p:ext>
    </p188:extLst>
  </p188:cm>
  <p188:cm id="{3A5515E6-1C6B-9340-BBBE-441BE5C51EFE}" authorId="{E72F3C48-414C-A6D3-0669-9DBF3EDA0BF8}" created="2025-04-14T20:12:02.732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097242958" sldId="265"/>
      <ac:spMk id="4" creationId="{CB2185BD-C630-8CB9-58A1-6DCFF4FFCD8C}"/>
      <ac:txMk cp="37" len="5">
        <ac:context len="193" hash="2438791090"/>
      </ac:txMk>
    </ac:txMkLst>
    <p188:pos x="1640305" y="1319849"/>
    <p188:txBody>
      <a:bodyPr/>
      <a:lstStyle/>
      <a:p>
        <a:r>
          <a:rPr lang="en-US"/>
          <a:t>Tip - if you have bullet points that show up funky like this, you can deselect and select the bullet point button again and they’ll show up normal! 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078586-E3A4-D44D-96CD-8CDB6D22CF06}" type="datetimeFigureOut">
              <a:rPr lang="en-US" smtClean="0"/>
              <a:t>5/27/25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2AF58D-C33D-684F-A2BD-97C51FD7D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375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A_DlRg9jhc?si=dv0YzRn0frWuhWWp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Video Link: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Open Sans" pitchFamily="2" charset="0"/>
                <a:ea typeface="Open Sans" pitchFamily="2" charset="0"/>
                <a:cs typeface="Aptos" panose="020B0004020202020204" pitchFamily="34" charset="0"/>
                <a:hlinkClick r:id="rId3"/>
              </a:rPr>
              <a:t>https://youtu.be/KA_DlRg9jhc?si=dv0YzRn0frWuhWWp</a:t>
            </a:r>
            <a:r>
              <a:rPr lang="en-US" dirty="0">
                <a:effectLst/>
              </a:rPr>
              <a:t>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2AF58D-C33D-684F-A2BD-97C51FD7D69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23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0.jp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1.jp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jp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3.jpg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- Beef&amp;Dair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19B4-619F-D561-1BEF-B2AFA45D826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22363"/>
            <a:ext cx="5769429" cy="2387600"/>
          </a:xfrm>
        </p:spPr>
        <p:txBody>
          <a:bodyPr anchor="b"/>
          <a:lstStyle>
            <a:lvl1pPr algn="l">
              <a:defRPr sz="6000">
                <a:solidFill>
                  <a:srgbClr val="1D7F7F"/>
                </a:solidFill>
              </a:defRPr>
            </a:lvl1pPr>
          </a:lstStyle>
          <a:p>
            <a:r>
              <a:rPr lang="en-US" dirty="0"/>
              <a:t>(Insert Lesson Title)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F2BD2D-4E73-5C39-3DD1-ACEF7C2A48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B8CF7-3E58-3C6A-42EC-03377F791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29D47F2-E1D4-5640-A79E-7949DC64EFB2}" type="datetimeFigureOut">
              <a:rPr lang="en-US" smtClean="0"/>
              <a:pPr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1D5A6-11E5-8FFD-CA4D-E2B8D7EF2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Beef &amp; Dairy Units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8DC58-FFAB-1308-0A5E-5F15FD22C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EDFD50-C400-B348-BE13-5F0E0B81EE8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67B21C-EABA-EA88-BD7C-6614471B65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2274" t="1400" r="10634" b="6110"/>
          <a:stretch/>
        </p:blipFill>
        <p:spPr>
          <a:xfrm>
            <a:off x="6424818" y="-655027"/>
            <a:ext cx="3450211" cy="3235360"/>
          </a:xfrm>
          <a:prstGeom prst="ellipse">
            <a:avLst/>
          </a:prstGeom>
        </p:spPr>
      </p:pic>
      <p:pic>
        <p:nvPicPr>
          <p:cNvPr id="11" name="Picture 10" descr="Cows looking at the camera">
            <a:extLst>
              <a:ext uri="{FF2B5EF4-FFF2-40B4-BE49-F238E27FC236}">
                <a16:creationId xmlns:a16="http://schemas.microsoft.com/office/drawing/2014/main" id="{A026E369-9630-7E8A-ADC2-9954EDD7799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721" t="201" r="40817" b="16360"/>
          <a:stretch/>
        </p:blipFill>
        <p:spPr>
          <a:xfrm>
            <a:off x="6607629" y="1658525"/>
            <a:ext cx="1787225" cy="1621641"/>
          </a:xfrm>
          <a:prstGeom prst="ellipse">
            <a:avLst/>
          </a:prstGeom>
          <a:ln w="19050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1962C2-F0CB-88BA-8022-3DB51791861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11036" t="-339" r="22268" b="339"/>
          <a:stretch/>
        </p:blipFill>
        <p:spPr>
          <a:xfrm>
            <a:off x="7847050" y="1897869"/>
            <a:ext cx="4727501" cy="4727501"/>
          </a:xfrm>
          <a:prstGeom prst="ellipse">
            <a:avLst/>
          </a:prstGeom>
          <a:ln w="3175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16361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- Sheep&amp;Goa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E67B21C-EABA-EA88-BD7C-6614471B65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25967" t="6887" r="13424" b="5656"/>
          <a:stretch/>
        </p:blipFill>
        <p:spPr>
          <a:xfrm>
            <a:off x="6439571" y="-710052"/>
            <a:ext cx="3427658" cy="3284890"/>
          </a:xfrm>
          <a:prstGeom prst="ellipse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619B4-619F-D561-1BEF-B2AFA45D826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22363"/>
            <a:ext cx="5769429" cy="2387600"/>
          </a:xfrm>
        </p:spPr>
        <p:txBody>
          <a:bodyPr anchor="b"/>
          <a:lstStyle>
            <a:lvl1pPr algn="l">
              <a:defRPr sz="6000">
                <a:solidFill>
                  <a:srgbClr val="283A71"/>
                </a:solidFill>
              </a:defRPr>
            </a:lvl1pPr>
          </a:lstStyle>
          <a:p>
            <a:r>
              <a:rPr lang="en-US" dirty="0"/>
              <a:t>(Insert Lesson Title)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F2BD2D-4E73-5C39-3DD1-ACEF7C2A48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B8CF7-3E58-3C6A-42EC-03377F791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29D47F2-E1D4-5640-A79E-7949DC64EFB2}" type="datetimeFigureOut">
              <a:rPr lang="en-US" smtClean="0"/>
              <a:pPr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1D5A6-11E5-8FFD-CA4D-E2B8D7EF2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Sheep &amp; Goat Units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8DC58-FFAB-1308-0A5E-5F15FD22C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EDFD50-C400-B348-BE13-5F0E0B81EE8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6F3D6E-FE84-E9D8-68C3-B150125BEA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2475" t="11630" r="10734" b="8161"/>
          <a:stretch/>
        </p:blipFill>
        <p:spPr>
          <a:xfrm>
            <a:off x="6726715" y="1673352"/>
            <a:ext cx="1883885" cy="1755648"/>
          </a:xfrm>
          <a:prstGeom prst="ellipse">
            <a:avLst/>
          </a:prstGeom>
          <a:ln w="19050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1962C2-F0CB-88BA-8022-3DB51791861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8177" t="-385" r="25131" b="385"/>
          <a:stretch/>
        </p:blipFill>
        <p:spPr>
          <a:xfrm>
            <a:off x="7832798" y="1879663"/>
            <a:ext cx="4727501" cy="4727501"/>
          </a:xfrm>
          <a:prstGeom prst="ellipse">
            <a:avLst/>
          </a:prstGeom>
          <a:ln w="3175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110230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 Swine&amp;Equin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19B4-619F-D561-1BEF-B2AFA45D826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22363"/>
            <a:ext cx="5769429" cy="2387600"/>
          </a:xfrm>
        </p:spPr>
        <p:txBody>
          <a:bodyPr anchor="b"/>
          <a:lstStyle>
            <a:lvl1pPr algn="l">
              <a:defRPr sz="6000">
                <a:solidFill>
                  <a:srgbClr val="337AC0"/>
                </a:solidFill>
              </a:defRPr>
            </a:lvl1pPr>
          </a:lstStyle>
          <a:p>
            <a:r>
              <a:rPr lang="en-US" dirty="0"/>
              <a:t>(Insert Lesson Title)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F2BD2D-4E73-5C39-3DD1-ACEF7C2A48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B8CF7-3E58-3C6A-42EC-03377F791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29D47F2-E1D4-5640-A79E-7949DC64EFB2}" type="datetimeFigureOut">
              <a:rPr lang="en-US" smtClean="0"/>
              <a:pPr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1D5A6-11E5-8FFD-CA4D-E2B8D7EF2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Swine &amp; Equine Units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8DC58-FFAB-1308-0A5E-5F15FD22C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EDFD50-C400-B348-BE13-5F0E0B81EE8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67B21C-EABA-EA88-BD7C-6614471B65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6667" r="16667"/>
          <a:stretch/>
        </p:blipFill>
        <p:spPr>
          <a:xfrm>
            <a:off x="6482304" y="-762000"/>
            <a:ext cx="3358381" cy="3358381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6F3D6E-FE84-E9D8-68C3-B150125BEA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8614" r="8614"/>
          <a:stretch/>
        </p:blipFill>
        <p:spPr>
          <a:xfrm>
            <a:off x="6607629" y="1754315"/>
            <a:ext cx="1876227" cy="1755648"/>
          </a:xfrm>
          <a:prstGeom prst="ellipse">
            <a:avLst/>
          </a:prstGeom>
          <a:ln w="19050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1962C2-F0CB-88BA-8022-3DB51791861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16667" r="16667"/>
          <a:stretch/>
        </p:blipFill>
        <p:spPr>
          <a:xfrm>
            <a:off x="7832798" y="1879663"/>
            <a:ext cx="4727501" cy="4727501"/>
          </a:xfrm>
          <a:prstGeom prst="ellipse">
            <a:avLst/>
          </a:prstGeom>
          <a:ln w="3175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160597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 Rabbits&amp;Poultr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19B4-619F-D561-1BEF-B2AFA45D826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22363"/>
            <a:ext cx="5769429" cy="2387600"/>
          </a:xfrm>
        </p:spPr>
        <p:txBody>
          <a:bodyPr anchor="b"/>
          <a:lstStyle>
            <a:lvl1pPr algn="l">
              <a:defRPr sz="6000">
                <a:solidFill>
                  <a:srgbClr val="62BCCD"/>
                </a:solidFill>
              </a:defRPr>
            </a:lvl1pPr>
          </a:lstStyle>
          <a:p>
            <a:r>
              <a:rPr lang="en-US" dirty="0"/>
              <a:t>(Insert Lesson Title)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F2BD2D-4E73-5C39-3DD1-ACEF7C2A48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B8CF7-3E58-3C6A-42EC-03377F791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29D47F2-E1D4-5640-A79E-7949DC64EFB2}" type="datetimeFigureOut">
              <a:rPr lang="en-US" smtClean="0"/>
              <a:pPr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1D5A6-11E5-8FFD-CA4D-E2B8D7EF2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Poultry &amp; Rabbit Units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8DC58-FFAB-1308-0A5E-5F15FD22C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EDFD50-C400-B348-BE13-5F0E0B81EE8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67B21C-EABA-EA88-BD7C-6614471B65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8436" r="8436"/>
          <a:stretch/>
        </p:blipFill>
        <p:spPr>
          <a:xfrm>
            <a:off x="6482304" y="-762000"/>
            <a:ext cx="4197651" cy="3358381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6F3D6E-FE84-E9D8-68C3-B150125BEA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8402" r="8402"/>
          <a:stretch/>
        </p:blipFill>
        <p:spPr>
          <a:xfrm>
            <a:off x="6607629" y="1732079"/>
            <a:ext cx="1758463" cy="1755648"/>
          </a:xfrm>
          <a:prstGeom prst="ellipse">
            <a:avLst/>
          </a:prstGeom>
          <a:ln w="19050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1962C2-F0CB-88BA-8022-3DB51791861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16667" r="16667"/>
          <a:stretch/>
        </p:blipFill>
        <p:spPr>
          <a:xfrm>
            <a:off x="7832798" y="1879663"/>
            <a:ext cx="4727501" cy="4727501"/>
          </a:xfrm>
          <a:prstGeom prst="ellipse">
            <a:avLst/>
          </a:prstGeom>
          <a:ln w="3175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89990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esson Objectiv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6229C5-87CE-083F-5319-D89BBEE3D322}"/>
              </a:ext>
            </a:extLst>
          </p:cNvPr>
          <p:cNvSpPr/>
          <p:nvPr userDrawn="1"/>
        </p:nvSpPr>
        <p:spPr>
          <a:xfrm>
            <a:off x="-65988" y="0"/>
            <a:ext cx="12257988" cy="1602557"/>
          </a:xfrm>
          <a:prstGeom prst="rect">
            <a:avLst/>
          </a:prstGeom>
          <a:solidFill>
            <a:srgbClr val="1D7F7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FDED9-2E7B-47B0-EA0D-32E45EA1A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AB199-9B2E-1A6D-1910-41CF6D69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CFAAB-50CB-0279-1624-5F8796712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7CB146C-A87D-4229-BA92-23C0201E2B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064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Lesson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C6E1A71-829D-EF83-B543-FD28556983B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•"/>
              <a:defRPr>
                <a:solidFill>
                  <a:srgbClr val="1D7F7F"/>
                </a:solidFill>
              </a:defRPr>
            </a:lvl1pPr>
          </a:lstStyle>
          <a:p>
            <a:pPr lvl="0"/>
            <a:r>
              <a:rPr lang="en-US" dirty="0"/>
              <a:t>Objective 1</a:t>
            </a:r>
          </a:p>
          <a:p>
            <a:pPr lvl="0"/>
            <a:r>
              <a:rPr lang="en-US" dirty="0"/>
              <a:t>Objective 2</a:t>
            </a:r>
          </a:p>
          <a:p>
            <a:pPr lvl="0"/>
            <a:r>
              <a:rPr lang="en-US" dirty="0"/>
              <a:t>Objective 3</a:t>
            </a:r>
          </a:p>
          <a:p>
            <a:pPr lvl="0"/>
            <a:r>
              <a:rPr lang="en-US" dirty="0"/>
              <a:t>Objective 4</a:t>
            </a:r>
          </a:p>
          <a:p>
            <a:pPr lvl="0"/>
            <a:r>
              <a:rPr lang="en-US" dirty="0"/>
              <a:t>Objective 5 </a:t>
            </a:r>
          </a:p>
        </p:txBody>
      </p:sp>
      <p:pic>
        <p:nvPicPr>
          <p:cNvPr id="9" name="Picture 8" descr="A person petting a calf&#10;&#10;Description automatically generated">
            <a:extLst>
              <a:ext uri="{FF2B5EF4-FFF2-40B4-BE49-F238E27FC236}">
                <a16:creationId xmlns:a16="http://schemas.microsoft.com/office/drawing/2014/main" id="{84ECBDC0-5976-22EC-7436-A9AF76BB12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8" r="30555"/>
          <a:stretch/>
        </p:blipFill>
        <p:spPr>
          <a:xfrm>
            <a:off x="9926198" y="4592198"/>
            <a:ext cx="2265802" cy="2265802"/>
          </a:xfrm>
          <a:prstGeom prst="ellipse">
            <a:avLst/>
          </a:prstGeom>
          <a:ln w="190500">
            <a:solidFill>
              <a:srgbClr val="1D7F7F"/>
            </a:solidFill>
          </a:ln>
        </p:spPr>
      </p:pic>
      <p:pic>
        <p:nvPicPr>
          <p:cNvPr id="3" name="Picture 2" descr="Calf at a barn">
            <a:extLst>
              <a:ext uri="{FF2B5EF4-FFF2-40B4-BE49-F238E27FC236}">
                <a16:creationId xmlns:a16="http://schemas.microsoft.com/office/drawing/2014/main" id="{12FAA05C-F151-AE09-1BB1-CE2FD56A4D3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16667" r="16667"/>
          <a:stretch/>
        </p:blipFill>
        <p:spPr>
          <a:xfrm>
            <a:off x="10848111" y="2908873"/>
            <a:ext cx="1683325" cy="1683325"/>
          </a:xfrm>
          <a:prstGeom prst="ellipse">
            <a:avLst/>
          </a:prstGeom>
          <a:ln w="571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552800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esson Objectiv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6F9F8A8-8102-79DD-E1FD-72B1D7C5362B}"/>
              </a:ext>
            </a:extLst>
          </p:cNvPr>
          <p:cNvSpPr/>
          <p:nvPr userDrawn="1"/>
        </p:nvSpPr>
        <p:spPr>
          <a:xfrm>
            <a:off x="0" y="0"/>
            <a:ext cx="12257988" cy="1602557"/>
          </a:xfrm>
          <a:prstGeom prst="rect">
            <a:avLst/>
          </a:prstGeom>
          <a:solidFill>
            <a:srgbClr val="283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FDED9-2E7B-47B0-EA0D-32E45EA1A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AB199-9B2E-1A6D-1910-41CF6D69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CFAAB-50CB-0279-1624-5F8796712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7CB146C-A87D-4229-BA92-23C0201E2B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064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Lesson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C6E1A71-829D-EF83-B543-FD28556983B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•"/>
              <a:defRPr>
                <a:solidFill>
                  <a:srgbClr val="283A71"/>
                </a:solidFill>
              </a:defRPr>
            </a:lvl1pPr>
          </a:lstStyle>
          <a:p>
            <a:pPr lvl="0"/>
            <a:r>
              <a:rPr lang="en-US" dirty="0"/>
              <a:t>Objective 1</a:t>
            </a:r>
          </a:p>
          <a:p>
            <a:pPr lvl="0"/>
            <a:r>
              <a:rPr lang="en-US" dirty="0"/>
              <a:t>Objective 2</a:t>
            </a:r>
          </a:p>
          <a:p>
            <a:pPr lvl="0"/>
            <a:r>
              <a:rPr lang="en-US" dirty="0"/>
              <a:t>Objective 3</a:t>
            </a:r>
          </a:p>
          <a:p>
            <a:pPr lvl="0"/>
            <a:r>
              <a:rPr lang="en-US" dirty="0"/>
              <a:t>Objective 4</a:t>
            </a:r>
          </a:p>
          <a:p>
            <a:pPr lvl="0"/>
            <a:r>
              <a:rPr lang="en-US" dirty="0"/>
              <a:t>Objective 5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ECBDC0-5976-22EC-7436-A9AF76BB12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6679" r="16679"/>
          <a:stretch/>
        </p:blipFill>
        <p:spPr>
          <a:xfrm>
            <a:off x="9926198" y="4592198"/>
            <a:ext cx="2265802" cy="2265802"/>
          </a:xfrm>
          <a:prstGeom prst="ellipse">
            <a:avLst/>
          </a:prstGeom>
          <a:ln w="190500">
            <a:solidFill>
              <a:srgbClr val="283A71"/>
            </a:solidFill>
          </a:ln>
        </p:spPr>
      </p:pic>
      <p:pic>
        <p:nvPicPr>
          <p:cNvPr id="2" name="Picture 1" descr="Goats on grass">
            <a:extLst>
              <a:ext uri="{FF2B5EF4-FFF2-40B4-BE49-F238E27FC236}">
                <a16:creationId xmlns:a16="http://schemas.microsoft.com/office/drawing/2014/main" id="{E413F79B-A215-5AEE-9F06-4B968081E95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3700" t="-25" r="21294" b="25"/>
          <a:stretch/>
        </p:blipFill>
        <p:spPr>
          <a:xfrm>
            <a:off x="10847697" y="2908459"/>
            <a:ext cx="1683325" cy="1683325"/>
          </a:xfrm>
          <a:prstGeom prst="ellipse">
            <a:avLst/>
          </a:prstGeom>
          <a:ln w="571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15699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esson Objectiv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140FF2C-037F-50DA-D098-4DA044611B43}"/>
              </a:ext>
            </a:extLst>
          </p:cNvPr>
          <p:cNvSpPr/>
          <p:nvPr userDrawn="1"/>
        </p:nvSpPr>
        <p:spPr>
          <a:xfrm>
            <a:off x="-65988" y="0"/>
            <a:ext cx="12257988" cy="1602557"/>
          </a:xfrm>
          <a:prstGeom prst="rect">
            <a:avLst/>
          </a:prstGeom>
          <a:solidFill>
            <a:srgbClr val="327AC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FDED9-2E7B-47B0-EA0D-32E45EA1A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AB199-9B2E-1A6D-1910-41CF6D69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CFAAB-50CB-0279-1624-5F8796712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7CB146C-A87D-4229-BA92-23C0201E2B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064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Lesson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C6E1A71-829D-EF83-B543-FD28556983B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•"/>
              <a:defRPr>
                <a:solidFill>
                  <a:srgbClr val="327AC1"/>
                </a:solidFill>
              </a:defRPr>
            </a:lvl1pPr>
          </a:lstStyle>
          <a:p>
            <a:pPr lvl="0"/>
            <a:r>
              <a:rPr lang="en-US" dirty="0"/>
              <a:t>Objective 1</a:t>
            </a:r>
          </a:p>
          <a:p>
            <a:pPr lvl="0"/>
            <a:r>
              <a:rPr lang="en-US" dirty="0"/>
              <a:t>Objective 2</a:t>
            </a:r>
          </a:p>
          <a:p>
            <a:pPr lvl="0"/>
            <a:r>
              <a:rPr lang="en-US" dirty="0"/>
              <a:t>Objective 3</a:t>
            </a:r>
          </a:p>
          <a:p>
            <a:pPr lvl="0"/>
            <a:r>
              <a:rPr lang="en-US" dirty="0"/>
              <a:t>Objective 4</a:t>
            </a:r>
          </a:p>
          <a:p>
            <a:pPr lvl="0"/>
            <a:r>
              <a:rPr lang="en-US" dirty="0"/>
              <a:t>Objective 5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ECBDC0-5976-22EC-7436-A9AF76BB12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6878" r="16878"/>
          <a:stretch/>
        </p:blipFill>
        <p:spPr>
          <a:xfrm>
            <a:off x="9926198" y="4592198"/>
            <a:ext cx="2265802" cy="2265802"/>
          </a:xfrm>
          <a:prstGeom prst="ellipse">
            <a:avLst/>
          </a:prstGeom>
          <a:ln w="190500">
            <a:solidFill>
              <a:srgbClr val="337AC0"/>
            </a:solidFill>
          </a:ln>
        </p:spPr>
      </p:pic>
      <p:pic>
        <p:nvPicPr>
          <p:cNvPr id="2" name="Picture 1" descr="Two brown horses">
            <a:extLst>
              <a:ext uri="{FF2B5EF4-FFF2-40B4-BE49-F238E27FC236}">
                <a16:creationId xmlns:a16="http://schemas.microsoft.com/office/drawing/2014/main" id="{C8CEF210-08CC-2A0F-0E45-EAF4EE365DF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16667" r="16667"/>
          <a:stretch/>
        </p:blipFill>
        <p:spPr>
          <a:xfrm>
            <a:off x="10848111" y="2908873"/>
            <a:ext cx="1683325" cy="1683325"/>
          </a:xfrm>
          <a:prstGeom prst="ellipse">
            <a:avLst/>
          </a:prstGeom>
          <a:ln w="571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535633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esson Objectiv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D71A5DD-A1F8-41D1-D01F-3155EFC911A1}"/>
              </a:ext>
            </a:extLst>
          </p:cNvPr>
          <p:cNvSpPr/>
          <p:nvPr userDrawn="1"/>
        </p:nvSpPr>
        <p:spPr>
          <a:xfrm>
            <a:off x="-65988" y="0"/>
            <a:ext cx="12257988" cy="1602557"/>
          </a:xfrm>
          <a:prstGeom prst="rect">
            <a:avLst/>
          </a:prstGeom>
          <a:solidFill>
            <a:srgbClr val="62BCC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FDED9-2E7B-47B0-EA0D-32E45EA1A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AB199-9B2E-1A6D-1910-41CF6D69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CFAAB-50CB-0279-1624-5F8796712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7CB146C-A87D-4229-BA92-23C0201E2B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064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Lesson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C6E1A71-829D-EF83-B543-FD28556983B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•"/>
              <a:defRPr>
                <a:solidFill>
                  <a:srgbClr val="62BCCD"/>
                </a:solidFill>
              </a:defRPr>
            </a:lvl1pPr>
          </a:lstStyle>
          <a:p>
            <a:pPr lvl="0"/>
            <a:r>
              <a:rPr lang="en-US" dirty="0"/>
              <a:t>Objective 1</a:t>
            </a:r>
          </a:p>
          <a:p>
            <a:pPr lvl="0"/>
            <a:r>
              <a:rPr lang="en-US" dirty="0"/>
              <a:t>Objective 2</a:t>
            </a:r>
          </a:p>
          <a:p>
            <a:pPr lvl="0"/>
            <a:r>
              <a:rPr lang="en-US" dirty="0"/>
              <a:t>Objective 3</a:t>
            </a:r>
          </a:p>
          <a:p>
            <a:pPr lvl="0"/>
            <a:r>
              <a:rPr lang="en-US" dirty="0"/>
              <a:t>Objective 4</a:t>
            </a:r>
          </a:p>
          <a:p>
            <a:pPr lvl="0"/>
            <a:r>
              <a:rPr lang="en-US" dirty="0"/>
              <a:t>Objective 5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ECBDC0-5976-22EC-7436-A9AF76BB12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6746" r="16746"/>
          <a:stretch/>
        </p:blipFill>
        <p:spPr>
          <a:xfrm>
            <a:off x="9926198" y="4592198"/>
            <a:ext cx="2265802" cy="2265802"/>
          </a:xfrm>
          <a:prstGeom prst="ellipse">
            <a:avLst/>
          </a:prstGeom>
          <a:ln w="190500">
            <a:solidFill>
              <a:srgbClr val="62BCCD"/>
            </a:solidFill>
          </a:ln>
        </p:spPr>
      </p:pic>
      <p:pic>
        <p:nvPicPr>
          <p:cNvPr id="2" name="Picture 1" descr="Light brown rabbit portrait">
            <a:extLst>
              <a:ext uri="{FF2B5EF4-FFF2-40B4-BE49-F238E27FC236}">
                <a16:creationId xmlns:a16="http://schemas.microsoft.com/office/drawing/2014/main" id="{F9C5BE5E-952D-F36E-DAFA-480299CBEA0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270" r="29270"/>
          <a:stretch/>
        </p:blipFill>
        <p:spPr>
          <a:xfrm>
            <a:off x="10848111" y="2908873"/>
            <a:ext cx="1683325" cy="1683325"/>
          </a:xfrm>
          <a:prstGeom prst="ellipse">
            <a:avLst/>
          </a:prstGeom>
          <a:ln w="571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559832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39372D-B8B7-CEE7-E3CC-3C01A4692134}"/>
              </a:ext>
            </a:extLst>
          </p:cNvPr>
          <p:cNvSpPr/>
          <p:nvPr userDrawn="1"/>
        </p:nvSpPr>
        <p:spPr>
          <a:xfrm>
            <a:off x="0" y="0"/>
            <a:ext cx="12257988" cy="1602557"/>
          </a:xfrm>
          <a:prstGeom prst="rect">
            <a:avLst/>
          </a:prstGeom>
          <a:solidFill>
            <a:srgbClr val="28B1B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978DE-E9D7-260D-B68D-808A83424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744CD-F095-EDF9-E05D-EFA6EDBC60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7E6749-6929-87A2-E6E9-53BB81111D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031457-DF57-850F-AF2A-905B1C552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7DD1F-6A45-7411-A02D-CEF787CD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0488B-B2BF-4EDC-575F-955C9E44A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92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978DE-E9D7-260D-B68D-808A83424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744CD-F095-EDF9-E05D-EFA6EDBC60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515599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031457-DF57-850F-AF2A-905B1C552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7DD1F-6A45-7411-A02D-CEF787CD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0488B-B2BF-4EDC-575F-955C9E44A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48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Review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group of animals standing together&#10;&#10;Description automatically generated">
            <a:extLst>
              <a:ext uri="{FF2B5EF4-FFF2-40B4-BE49-F238E27FC236}">
                <a16:creationId xmlns:a16="http://schemas.microsoft.com/office/drawing/2014/main" id="{9CC7E3A8-0A8C-325B-EA30-7F57123C25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058012" y="5255443"/>
            <a:ext cx="4031864" cy="160255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BCBF2E3-2F4A-D7F1-B73B-5FB085CB4198}"/>
              </a:ext>
            </a:extLst>
          </p:cNvPr>
          <p:cNvSpPr/>
          <p:nvPr userDrawn="1"/>
        </p:nvSpPr>
        <p:spPr>
          <a:xfrm>
            <a:off x="-65988" y="-1"/>
            <a:ext cx="12257988" cy="1602557"/>
          </a:xfrm>
          <a:prstGeom prst="rect">
            <a:avLst/>
          </a:prstGeom>
          <a:solidFill>
            <a:srgbClr val="28B1B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C11D5B-FEBC-943F-F67C-BA52BB656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21463"/>
            <a:ext cx="10515600" cy="1006475"/>
          </a:xfrm>
        </p:spPr>
        <p:txBody>
          <a:bodyPr/>
          <a:lstStyle/>
          <a:p>
            <a:r>
              <a:rPr lang="en-US" dirty="0"/>
              <a:t>(Insert Review Activity)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5CD119-E278-A035-9C19-0BF87E2C4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C1E322-1B29-624B-B802-A6360D128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557FC52-4FBD-8709-D0A2-2756972B552B}"/>
              </a:ext>
            </a:extLst>
          </p:cNvPr>
          <p:cNvSpPr/>
          <p:nvPr userDrawn="1"/>
        </p:nvSpPr>
        <p:spPr>
          <a:xfrm>
            <a:off x="-875382" y="5348690"/>
            <a:ext cx="1750764" cy="1613970"/>
          </a:xfrm>
          <a:prstGeom prst="ellipse">
            <a:avLst/>
          </a:prstGeom>
          <a:solidFill>
            <a:srgbClr val="28B1B1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61B619F-FA49-CA91-7B2A-89691F671D2D}"/>
              </a:ext>
            </a:extLst>
          </p:cNvPr>
          <p:cNvSpPr/>
          <p:nvPr userDrawn="1"/>
        </p:nvSpPr>
        <p:spPr>
          <a:xfrm>
            <a:off x="-3403265" y="1325581"/>
            <a:ext cx="4501381" cy="4601494"/>
          </a:xfrm>
          <a:prstGeom prst="ellipse">
            <a:avLst/>
          </a:prstGeom>
          <a:noFill/>
          <a:ln w="254000">
            <a:solidFill>
              <a:srgbClr val="28B1B1">
                <a:alpha val="50196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107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4EEA0-5542-F02F-789D-26D9ACA8E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D7CF55-DE33-BE5A-25D9-41A85881D1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B17A8-34FB-44EE-F118-A29B101AF2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D47F2-E1D4-5640-A79E-7949DC64EFB2}" type="datetimeFigureOut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6EB359-A028-7720-5DBC-48927592BD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B2C17-7B42-3469-8732-E2ADF9801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DFD50-C400-B348-BE13-5F0E0B81E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117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9" r:id="rId3"/>
    <p:sldLayoutId id="2147483660" r:id="rId4"/>
    <p:sldLayoutId id="2147483668" r:id="rId5"/>
    <p:sldLayoutId id="2147483661" r:id="rId6"/>
    <p:sldLayoutId id="2147483662" r:id="rId7"/>
    <p:sldLayoutId id="2147483663" r:id="rId8"/>
    <p:sldLayoutId id="2147483652" r:id="rId9"/>
    <p:sldLayoutId id="2147483664" r:id="rId10"/>
    <p:sldLayoutId id="21474836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KA_DlRg9jhc?feature=oembed" TargetMode="External"/><Relationship Id="rId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microsoft.com/office/2018/10/relationships/comments" Target="../comments/modernComment_109_B89C2D4E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F755D-4714-8176-C314-9ABB5C4B50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Facilities Design and Equipment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7AE73F-AA87-DFD1-8484-7AD9C4DFDB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Managing Beef Cattle</a:t>
            </a:r>
          </a:p>
        </p:txBody>
      </p:sp>
    </p:spTree>
    <p:extLst>
      <p:ext uri="{BB962C8B-B14F-4D97-AF65-F5344CB8AC3E}">
        <p14:creationId xmlns:p14="http://schemas.microsoft.com/office/powerpoint/2010/main" val="350366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3FE7D-1F93-E416-C316-8B07F0DE1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37778-6B9B-0ACF-71BE-0287AA82F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24393" cy="435133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Use principles of low-stress livestock facilities to design basic facilities for each production/enterprise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Estimate the financial demands to purchase a list of basic equipment required to start a beef enterprise. 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Inspect environmental management concerns relevant to the beef industry. 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Create a cleaning and sanitation practices list for a beef enterprise.</a:t>
            </a:r>
          </a:p>
        </p:txBody>
      </p:sp>
    </p:spTree>
    <p:extLst>
      <p:ext uri="{BB962C8B-B14F-4D97-AF65-F5344CB8AC3E}">
        <p14:creationId xmlns:p14="http://schemas.microsoft.com/office/powerpoint/2010/main" val="1023780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1E595-350C-D974-148C-FA31D73B3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Cattle Handling and Facility Design</a:t>
            </a:r>
          </a:p>
        </p:txBody>
      </p:sp>
      <p:pic>
        <p:nvPicPr>
          <p:cNvPr id="4" name="Online Media 3" descr="Cattle Handling Facility Design for Meat Plants">
            <a:hlinkClick r:id="" action="ppaction://media"/>
            <a:extLst>
              <a:ext uri="{FF2B5EF4-FFF2-40B4-BE49-F238E27FC236}">
                <a16:creationId xmlns:a16="http://schemas.microsoft.com/office/drawing/2014/main" id="{8281B8D7-7DE3-F667-0114-8DDE5AD6C3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65862" y="1685451"/>
            <a:ext cx="6409899" cy="4807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47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57CF4-EE5B-8563-CC07-168463D69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General Facility Design Principles 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A39308-6D8A-B1C2-2CE3-6A1A52D97A39}"/>
              </a:ext>
            </a:extLst>
          </p:cNvPr>
          <p:cNvSpPr txBox="1"/>
          <p:nvPr/>
        </p:nvSpPr>
        <p:spPr>
          <a:xfrm>
            <a:off x="838200" y="1797270"/>
            <a:ext cx="10839138" cy="6124754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Flow and Movement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Design facilities to promote smooth and natural movement of cattle. 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Avoid:  </a:t>
            </a: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Sharp turns </a:t>
            </a: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Dead ends </a:t>
            </a: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Blind Spots  </a:t>
            </a: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</a:endParaRP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endParaRPr lang="en-US" sz="2800" b="0" i="0" dirty="0">
              <a:solidFill>
                <a:srgbClr val="000000"/>
              </a:solidFill>
              <a:effectLst/>
            </a:endParaRP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</a:endParaRPr>
          </a:p>
          <a:p>
            <a:pPr lvl="2" fontAlgn="base"/>
            <a:endParaRPr lang="en-US" sz="2800" b="0" i="0" dirty="0">
              <a:solidFill>
                <a:srgbClr val="000000"/>
              </a:solidFill>
              <a:effectLst/>
            </a:endParaRPr>
          </a:p>
          <a:p>
            <a:pPr marL="1371600" lvl="2" indent="-457200" fontAlgn="base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</a:endParaRPr>
          </a:p>
          <a:p>
            <a:pPr lvl="2" fontAlgn="base"/>
            <a:endParaRPr lang="en-US" sz="2800" dirty="0">
              <a:solidFill>
                <a:srgbClr val="000000"/>
              </a:solidFill>
            </a:endParaRPr>
          </a:p>
          <a:p>
            <a:pPr lvl="2" fontAlgn="base"/>
            <a:endParaRPr lang="en-US" sz="2800" b="0" i="0" dirty="0">
              <a:solidFill>
                <a:srgbClr val="000000"/>
              </a:solidFill>
              <a:effectLst/>
            </a:endParaRPr>
          </a:p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Lighting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Ensure even and natural lighting to prevent shadows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Low-stress lighting </a:t>
            </a:r>
          </a:p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Noise Reduction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Use materials that absorb sounds to minimize noise</a:t>
            </a:r>
          </a:p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Non-slip Flooring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Prevents injury </a:t>
            </a:r>
          </a:p>
        </p:txBody>
      </p:sp>
    </p:spTree>
    <p:extLst>
      <p:ext uri="{BB962C8B-B14F-4D97-AF65-F5344CB8AC3E}">
        <p14:creationId xmlns:p14="http://schemas.microsoft.com/office/powerpoint/2010/main" val="2581477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36628-01EF-FC71-8DED-0F938C40B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Shelter and Housing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7468E2-C1F4-5E6F-20AB-8E5DCBD348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93080"/>
            <a:ext cx="6462010" cy="4351338"/>
          </a:xfrm>
        </p:spPr>
        <p:txBody>
          <a:bodyPr>
            <a:noAutofit/>
          </a:bodyPr>
          <a:lstStyle/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Barns and Sheds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Protect from extreme weather conditions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Ensure </a:t>
            </a:r>
            <a:r>
              <a:rPr lang="en-US" dirty="0">
                <a:solidFill>
                  <a:srgbClr val="000000"/>
                </a:solidFill>
              </a:rPr>
              <a:t>p</a:t>
            </a:r>
            <a:r>
              <a:rPr lang="en-US" b="0" i="0" dirty="0">
                <a:solidFill>
                  <a:srgbClr val="000000"/>
                </a:solidFill>
                <a:effectLst/>
              </a:rPr>
              <a:t>roper ventilation to reduce humidity and ammonia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Use bedding materials to keep dry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Allow enough space for animals to lie down</a:t>
            </a:r>
          </a:p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Pasture Shelters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Ensure cattle in pastures have shelter, such as simple 3-sided structures or shade cloths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Position shelters to block wind and provide shade  </a:t>
            </a:r>
          </a:p>
          <a:p>
            <a:endParaRPr lang="en-US" sz="2400" dirty="0"/>
          </a:p>
        </p:txBody>
      </p:sp>
      <p:pic>
        <p:nvPicPr>
          <p:cNvPr id="8" name="Picture 7" descr="A large group of cows in a barn&#10;&#10;AI-generated content may be incorrect.">
            <a:extLst>
              <a:ext uri="{FF2B5EF4-FFF2-40B4-BE49-F238E27FC236}">
                <a16:creationId xmlns:a16="http://schemas.microsoft.com/office/drawing/2014/main" id="{C570D7D7-6944-4BE0-AA10-3D9158F33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0130" y="2444816"/>
            <a:ext cx="4449951" cy="296663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927286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C9B38-50A2-754A-7971-D352C652B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Feeding and Watering Facilities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EE68B5-26D9-A30C-F0F7-C20E782DDF1C}"/>
              </a:ext>
            </a:extLst>
          </p:cNvPr>
          <p:cNvSpPr txBox="1"/>
          <p:nvPr/>
        </p:nvSpPr>
        <p:spPr>
          <a:xfrm>
            <a:off x="838200" y="1791866"/>
            <a:ext cx="6237157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sz="2800" b="0" i="0" dirty="0">
                <a:solidFill>
                  <a:srgbClr val="000000"/>
                </a:solidFill>
                <a:effectLst/>
              </a:rPr>
              <a:t>Feed areas 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Design feed bunks and troughs to allow all cattle access to food 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Use feed barriers </a:t>
            </a:r>
          </a:p>
          <a:p>
            <a:pPr marL="1200150" lvl="2" indent="-28575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Prevent waste and contamination </a:t>
            </a:r>
          </a:p>
          <a:p>
            <a:pPr algn="l" rtl="0" fontAlgn="base"/>
            <a:r>
              <a:rPr lang="en-US" sz="2800" b="0" i="0" dirty="0">
                <a:solidFill>
                  <a:srgbClr val="000000"/>
                </a:solidFill>
                <a:effectLst/>
              </a:rPr>
              <a:t>Watering Systems 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Provide clean, fresh water at all times to all cattle</a:t>
            </a:r>
          </a:p>
          <a:p>
            <a:pPr marL="1200150" lvl="2" indent="-285750" fontAlgn="base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May use a</a:t>
            </a:r>
            <a:r>
              <a:rPr lang="en-US" sz="2400" b="0" i="0" dirty="0">
                <a:solidFill>
                  <a:srgbClr val="000000"/>
                </a:solidFill>
                <a:effectLst/>
              </a:rPr>
              <a:t>utomatic waterers or troughs </a:t>
            </a:r>
          </a:p>
          <a:p>
            <a:pPr marL="1200150" lvl="2" indent="-28575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May use heated waterers in cold climates  </a:t>
            </a:r>
          </a:p>
        </p:txBody>
      </p:sp>
      <p:pic>
        <p:nvPicPr>
          <p:cNvPr id="8" name="Picture 7" descr="Close-up of a cow drinking water&#10;&#10;AI-generated content may be incorrect.">
            <a:extLst>
              <a:ext uri="{FF2B5EF4-FFF2-40B4-BE49-F238E27FC236}">
                <a16:creationId xmlns:a16="http://schemas.microsoft.com/office/drawing/2014/main" id="{56BFAC72-D815-0E4F-403E-FF076B266D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2955" y="2689240"/>
            <a:ext cx="4780449" cy="3037343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203271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5AE22-84AC-0D6F-2124-F2AABC88C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and Working Facilities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0094C-35E6-56D2-5A04-CBA703CAAB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61643"/>
            <a:ext cx="5832421" cy="46312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/>
              <a:t>Handling Pens and Chutes 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Design to allow for easy movement and minimal handling stress 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Curved chutes=natural movement 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Solid sided chutes to prevent shadows or uneven lighting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Install easy-to-operate gates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dirty="0"/>
              <a:t>Loading Ramps 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Use gradual slopes 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Non-slip surfaces </a:t>
            </a:r>
          </a:p>
          <a:p>
            <a:pPr lvl="1">
              <a:lnSpc>
                <a:spcPct val="110000"/>
              </a:lnSpc>
            </a:pPr>
            <a:r>
              <a:rPr lang="en-US" dirty="0"/>
              <a:t>Wide enough for the size of the herd </a:t>
            </a:r>
          </a:p>
        </p:txBody>
      </p:sp>
      <p:pic>
        <p:nvPicPr>
          <p:cNvPr id="8" name="Picture 7" descr="A metal fence with a gate&#10;&#10;AI-generated content may be incorrect.">
            <a:extLst>
              <a:ext uri="{FF2B5EF4-FFF2-40B4-BE49-F238E27FC236}">
                <a16:creationId xmlns:a16="http://schemas.microsoft.com/office/drawing/2014/main" id="{0E1CC387-6342-3611-23D1-ED27E97C4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622" y="2472941"/>
            <a:ext cx="5109261" cy="3394295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600926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41A0E-1CAD-E5CA-3D28-4D91B3FFA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Breeding and Calving Facilities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E870AD-9BFF-3526-F0F5-FAD7150C8AD7}"/>
              </a:ext>
            </a:extLst>
          </p:cNvPr>
          <p:cNvSpPr txBox="1"/>
          <p:nvPr/>
        </p:nvSpPr>
        <p:spPr>
          <a:xfrm>
            <a:off x="838200" y="1843950"/>
            <a:ext cx="5923547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Breeding Pens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Help reduce stress and prevent injury </a:t>
            </a:r>
          </a:p>
          <a:p>
            <a:pPr algn="l" rtl="0" fontAlgn="base">
              <a:buNone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Calving Sheds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Should be clean, dry, and well-bedded 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Large enough for the cow to move comfortably 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Can install alarms or cameras to monitor cows without disturbing them</a:t>
            </a:r>
          </a:p>
        </p:txBody>
      </p:sp>
      <p:pic>
        <p:nvPicPr>
          <p:cNvPr id="8" name="Picture 7" descr="A cow and calf in a pen&#10;&#10;AI-generated content may be incorrect.">
            <a:extLst>
              <a:ext uri="{FF2B5EF4-FFF2-40B4-BE49-F238E27FC236}">
                <a16:creationId xmlns:a16="http://schemas.microsoft.com/office/drawing/2014/main" id="{554DF5F1-0D14-CDC7-5FBE-66FAA068A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1519" y="2130554"/>
            <a:ext cx="4961471" cy="3837109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962607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B357B-9233-25F7-A5CC-3B9FEC1DD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Quarantine and Isolation Areas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22D663-720D-8F4E-B065-9DC7751AED35}"/>
              </a:ext>
            </a:extLst>
          </p:cNvPr>
          <p:cNvSpPr txBox="1"/>
          <p:nvPr/>
        </p:nvSpPr>
        <p:spPr>
          <a:xfrm>
            <a:off x="838200" y="1770943"/>
            <a:ext cx="634203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Quarantine Pens 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Separate area for new or sick animals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Far enough away to prevent airborne transmission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Use separate dedicated equipment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Prevents the spread of disease </a:t>
            </a:r>
          </a:p>
          <a:p>
            <a:pPr algn="l" rtl="0" fontAlgn="base">
              <a:buNone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Isolation Pens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For cattle requiring special care or treatment 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</a:rPr>
              <a:t>Make sure they are easy to clean and disinfect </a:t>
            </a:r>
          </a:p>
        </p:txBody>
      </p:sp>
      <p:pic>
        <p:nvPicPr>
          <p:cNvPr id="8" name="Picture 7" descr="A person standing next to a cow&#10;&#10;AI-generated content may be incorrect.">
            <a:extLst>
              <a:ext uri="{FF2B5EF4-FFF2-40B4-BE49-F238E27FC236}">
                <a16:creationId xmlns:a16="http://schemas.microsoft.com/office/drawing/2014/main" id="{D67158F0-C8A4-44D5-B981-2FBD4AE6F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112" y="2185282"/>
            <a:ext cx="4834342" cy="3286128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576757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3DE4B-6827-CAF8-53EC-D2E5D4D10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DC06B-DC31-6028-F458-50130AEF5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Pasture and Grazing Management 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02841-CFC0-534F-73B6-ECA49729D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6116054" cy="4351338"/>
          </a:xfrm>
        </p:spPr>
        <p:txBody>
          <a:bodyPr>
            <a:normAutofit/>
          </a:bodyPr>
          <a:lstStyle/>
          <a:p>
            <a:pPr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Fencing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Use safe and durable fencing 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At least 4.5-5’ high to prevent escaping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Maintain regularly  </a:t>
            </a:r>
          </a:p>
          <a:p>
            <a:pPr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Pasture Rotation 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Prevents overgrazing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Maintains pasture health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Provide sufficient space to prevent overcrowding 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F8B046-4E7C-14DE-6D27-4BEDA53D66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51532" y="2210636"/>
            <a:ext cx="4843301" cy="3227638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793188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B8D2D-D080-0AD1-FC60-1A6D2DE48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041476" cy="1006475"/>
          </a:xfrm>
        </p:spPr>
        <p:txBody>
          <a:bodyPr>
            <a:normAutofit fontScale="90000"/>
          </a:bodyPr>
          <a:lstStyle/>
          <a:p>
            <a:r>
              <a:rPr lang="en-US" dirty="0"/>
              <a:t>Manure Management 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2185BD-C630-8CB9-58A1-6DCFF4FFCD8C}"/>
              </a:ext>
            </a:extLst>
          </p:cNvPr>
          <p:cNvSpPr txBox="1"/>
          <p:nvPr/>
        </p:nvSpPr>
        <p:spPr>
          <a:xfrm>
            <a:off x="838200" y="2313688"/>
            <a:ext cx="570697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sz="2800" b="0" i="0" dirty="0">
                <a:solidFill>
                  <a:srgbClr val="000000"/>
                </a:solidFill>
                <a:effectLst/>
              </a:rPr>
              <a:t>Manure Handling and Storage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Ensure proper storage facilities or covered storage for manure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000000"/>
                </a:solidFill>
                <a:effectLst/>
              </a:rPr>
              <a:t>Regular collection and storage </a:t>
            </a:r>
          </a:p>
          <a:p>
            <a:pPr algn="l" rtl="0" fontAlgn="base"/>
            <a:r>
              <a:rPr lang="en-US" sz="2800" b="0" i="0" dirty="0">
                <a:solidFill>
                  <a:srgbClr val="000000"/>
                </a:solidFill>
                <a:effectLst/>
              </a:rPr>
              <a:t>Manure Utilization 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You may a</a:t>
            </a:r>
            <a:r>
              <a:rPr lang="en-US" sz="2800" b="0" i="0" dirty="0">
                <a:solidFill>
                  <a:srgbClr val="000000"/>
                </a:solidFill>
                <a:effectLst/>
              </a:rPr>
              <a:t>pply manure as fertilizer or compost it</a:t>
            </a:r>
          </a:p>
        </p:txBody>
      </p:sp>
      <p:pic>
        <p:nvPicPr>
          <p:cNvPr id="8" name="Picture 7" descr="A cow standing next to a metal fence&#10;&#10;AI-generated content may be incorrect.">
            <a:extLst>
              <a:ext uri="{FF2B5EF4-FFF2-40B4-BE49-F238E27FC236}">
                <a16:creationId xmlns:a16="http://schemas.microsoft.com/office/drawing/2014/main" id="{D7EFE745-3A36-1E82-2D2F-D8313E22A3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8230" y="2261936"/>
            <a:ext cx="4740443" cy="3160295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0972429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3EF7AB-ED91-0CDF-6279-1322E7335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34DCA-B59B-3532-9453-45617D440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Water Quality Protection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FCBF13-3033-2FB0-205B-0DADA2C80A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4"/>
            <a:ext cx="5257188" cy="4904960"/>
          </a:xfrm>
        </p:spPr>
        <p:txBody>
          <a:bodyPr>
            <a:normAutofit fontScale="92500" lnSpcReduction="20000"/>
          </a:bodyPr>
          <a:lstStyle/>
          <a:p>
            <a:pPr marL="0" indent="0" algn="l" rtl="0" fontAlgn="base">
              <a:lnSpc>
                <a:spcPct val="11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Runoff Control  </a:t>
            </a:r>
          </a:p>
          <a:p>
            <a:pPr lvl="1" fontAlgn="base">
              <a:lnSpc>
                <a:spcPct val="11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You may implement buffer zones, </a:t>
            </a:r>
            <a:r>
              <a:rPr lang="en-US" dirty="0">
                <a:solidFill>
                  <a:srgbClr val="000000"/>
                </a:solidFill>
              </a:rPr>
              <a:t>vegetative strips, and silt fences to filter runoff</a:t>
            </a:r>
            <a:endParaRPr lang="en-US" b="0" i="0" dirty="0">
              <a:solidFill>
                <a:srgbClr val="000000"/>
              </a:solidFill>
              <a:effectLst/>
            </a:endParaRPr>
          </a:p>
          <a:p>
            <a:pPr lvl="1" fontAlgn="base">
              <a:lnSpc>
                <a:spcPct val="11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Proper drainage systems should be in place to manage runoff and prevent erosion or contamination</a:t>
            </a:r>
          </a:p>
          <a:p>
            <a:pPr marL="0" indent="0" algn="l" rtl="0" fontAlgn="base">
              <a:lnSpc>
                <a:spcPct val="11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Water Source Protection </a:t>
            </a:r>
          </a:p>
          <a:p>
            <a:pPr lvl="1" fontAlgn="base">
              <a:lnSpc>
                <a:spcPct val="11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Ensure that water sources are protected from contamination</a:t>
            </a:r>
          </a:p>
          <a:p>
            <a:pPr lvl="1" fontAlgn="base">
              <a:lnSpc>
                <a:spcPct val="11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Regularly monitor water quality and systems to ensure compliance with environmental standards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F9500F-BC80-F61C-6DCD-72688B4FF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0215" y="2193392"/>
            <a:ext cx="5257188" cy="3173088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679972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17909-F9B4-F33D-ABE2-EAF77B838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3D47-19ED-CFE2-6566-AA67CEE79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Air Quality Management 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4C516-8373-6C05-1F47-09107B151C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10760243" cy="4351338"/>
          </a:xfrm>
        </p:spPr>
        <p:txBody>
          <a:bodyPr>
            <a:normAutofit/>
          </a:bodyPr>
          <a:lstStyle/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Odor Control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Use biofilters, scrubbers, and other tech to reduce odor emissions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Proper </a:t>
            </a:r>
            <a:r>
              <a:rPr lang="en-US" dirty="0">
                <a:solidFill>
                  <a:srgbClr val="000000"/>
                </a:solidFill>
              </a:rPr>
              <a:t>ventilation and manure management systems can greatly assist in air quality management</a:t>
            </a:r>
          </a:p>
          <a:p>
            <a:pPr marL="0" indent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Ammonia and Greenhouse Gas Emissions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Management practices to reduce greenhouse gas emissions 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Use of dietary adjustments to reduce nitrogen  </a:t>
            </a:r>
          </a:p>
        </p:txBody>
      </p:sp>
    </p:spTree>
    <p:extLst>
      <p:ext uri="{BB962C8B-B14F-4D97-AF65-F5344CB8AC3E}">
        <p14:creationId xmlns:p14="http://schemas.microsoft.com/office/powerpoint/2010/main" val="19487432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05C3F-C519-7090-EABE-951141DAB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DC19-208E-6E2A-7348-0DE7F4027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Nutrient Management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F5BBD-BA5C-CCB1-F02F-21D8B1D09F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257801" cy="4351338"/>
          </a:xfrm>
        </p:spPr>
        <p:txBody>
          <a:bodyPr>
            <a:normAutofit/>
          </a:bodyPr>
          <a:lstStyle/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Feed Management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Use of feed additives and enzymes to enhance nutrient absorption and reduce environmental impact</a:t>
            </a:r>
          </a:p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Nutrient Recycling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Utilization of manure as a resource for crop production </a:t>
            </a:r>
          </a:p>
        </p:txBody>
      </p:sp>
      <p:pic>
        <p:nvPicPr>
          <p:cNvPr id="5" name="Picture 4" descr="Cows eating hay in a barn&#10;&#10;AI-generated content may be incorrect.">
            <a:extLst>
              <a:ext uri="{FF2B5EF4-FFF2-40B4-BE49-F238E27FC236}">
                <a16:creationId xmlns:a16="http://schemas.microsoft.com/office/drawing/2014/main" id="{CAF0BAB2-DF44-671A-AB24-7FEBBBB20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2230601"/>
            <a:ext cx="5320393" cy="354138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199254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DFDA4-6760-F853-5140-1D0ECAD5F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81699-7876-AE6D-D84F-1628323CD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Energy Use and Efficiency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34F9BB-6948-1E3D-0FC8-1C0E424454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481956" cy="4351338"/>
          </a:xfrm>
        </p:spPr>
        <p:txBody>
          <a:bodyPr>
            <a:normAutofit/>
          </a:bodyPr>
          <a:lstStyle/>
          <a:p>
            <a:pPr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Consider the ways to reduce energy consumption, such as implementation of energy-efficient lighting, heating, and ventilation systems  </a:t>
            </a:r>
          </a:p>
          <a:p>
            <a:pPr fontAlgn="base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</a:rPr>
              <a:t>Consider renewable energy sources and ways to reduce fuel usage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4CEFCF-F8F6-9935-A1D6-C792F11B74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835515" y="1982036"/>
            <a:ext cx="4928122" cy="336865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096035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5D2A0-0013-5AA4-A9B2-D8CE8090D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1BEF6-63D9-3D85-B171-27DB89E9A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Water Use and Conservation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F7B26-E192-60F7-6A97-D6AC04E46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6140117" cy="4830008"/>
          </a:xfrm>
        </p:spPr>
        <p:txBody>
          <a:bodyPr>
            <a:normAutofit/>
          </a:bodyPr>
          <a:lstStyle/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Efficient Water Use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Consider installing water-saving devices and technologies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Regular maintenance and monitoring of current watering systems to prevent leaks and waste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Reuse water for non-potable purposes 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Implementation of water recycling systems to reduce overall water consumption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0C3467-528A-938D-D1D7-6AD1FEB104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" r="51"/>
          <a:stretch/>
        </p:blipFill>
        <p:spPr>
          <a:xfrm>
            <a:off x="7292573" y="2537595"/>
            <a:ext cx="4388084" cy="2927397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995144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E37EE-5531-51D5-C89E-2467C0E8F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D5AAB-9D58-E951-9906-E97438E51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Land Use and Habitat Protection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0D686-95CD-D606-ACA4-F36DD6D932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533022" cy="4351338"/>
          </a:xfrm>
        </p:spPr>
        <p:txBody>
          <a:bodyPr>
            <a:noAutofit/>
          </a:bodyPr>
          <a:lstStyle/>
          <a:p>
            <a:pPr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Carefully consider sites for beef facilities to avoid environmentally sensitive areas</a:t>
            </a:r>
          </a:p>
          <a:p>
            <a:pPr fontAlgn="base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</a:rPr>
              <a:t>Ensure compliance with zoning and environmental regulations</a:t>
            </a:r>
          </a:p>
          <a:p>
            <a:pPr fontAlgn="base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</a:rPr>
              <a:t>Work to preserve natural habitats and biodiversity near beef facilities</a:t>
            </a:r>
            <a:endParaRPr lang="en-US" b="0" i="0" dirty="0">
              <a:solidFill>
                <a:srgbClr val="000000"/>
              </a:solidFill>
              <a:effectLst/>
            </a:endParaRPr>
          </a:p>
          <a:p>
            <a:pPr algn="l" rtl="0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</a:rPr>
              <a:t>Implement conservation practices to protect natural resources and wildlife </a:t>
            </a:r>
          </a:p>
        </p:txBody>
      </p:sp>
    </p:spTree>
    <p:extLst>
      <p:ext uri="{BB962C8B-B14F-4D97-AF65-F5344CB8AC3E}">
        <p14:creationId xmlns:p14="http://schemas.microsoft.com/office/powerpoint/2010/main" val="28313999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49615-FF31-2A93-58B6-6E82C6836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5459E-52B6-0020-6126-47D6C6952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Chemical Use and Safety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456D59-A517-EBB9-91A7-9A6C861DD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731043" cy="4351338"/>
          </a:xfrm>
        </p:spPr>
        <p:txBody>
          <a:bodyPr>
            <a:noAutofit/>
          </a:bodyPr>
          <a:lstStyle/>
          <a:p>
            <a:pPr marL="0" indent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Pesticide and Antibiotic Management 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Responsible use of pesticides and antibiotics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Adoption of integrated pest management (IPM) practices to reduce chemical use </a:t>
            </a:r>
          </a:p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Safe storage and Disposal 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Proper storage, handling, and disposal of chemicals to prevent spills and leaks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Training of staff on safe chemical use and emergency response procedures </a:t>
            </a:r>
          </a:p>
        </p:txBody>
      </p:sp>
      <p:pic>
        <p:nvPicPr>
          <p:cNvPr id="5" name="Picture 4" descr="A person holding a bottle of liquid&#10;&#10;AI-generated content may be incorrect.">
            <a:extLst>
              <a:ext uri="{FF2B5EF4-FFF2-40B4-BE49-F238E27FC236}">
                <a16:creationId xmlns:a16="http://schemas.microsoft.com/office/drawing/2014/main" id="{20CC4E8B-A239-B7A7-3486-851569F32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6308" y="2162134"/>
            <a:ext cx="5146394" cy="3429197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6894857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9CA47-2912-E80B-6EE3-CFAE279861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A705D-161B-35FF-9298-12EB7FA5E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Waste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2C2142-76D4-B0B0-FC80-044CC836DC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41537"/>
            <a:ext cx="5257800" cy="4351338"/>
          </a:xfrm>
        </p:spPr>
        <p:txBody>
          <a:bodyPr>
            <a:normAutofit/>
          </a:bodyPr>
          <a:lstStyle/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Waste Reduction 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Implementing recycling programs for materials such as feed bags, bedding, and plastics</a:t>
            </a:r>
          </a:p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Proper Disposal 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Safe disposal of non-recyclable waste and hazardous materials</a:t>
            </a:r>
          </a:p>
        </p:txBody>
      </p:sp>
      <p:pic>
        <p:nvPicPr>
          <p:cNvPr id="5" name="Picture 4" descr="A tractor with a trailer full of dirt&#10;&#10;AI-generated content may be incorrect.">
            <a:extLst>
              <a:ext uri="{FF2B5EF4-FFF2-40B4-BE49-F238E27FC236}">
                <a16:creationId xmlns:a16="http://schemas.microsoft.com/office/drawing/2014/main" id="{5EFBD50E-D787-CBE7-46F1-79E85E53C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141537"/>
            <a:ext cx="5716164" cy="381293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224912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21793B-521D-A660-83C3-709C87CC4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90E9A-1BF1-A2B9-C8C2-4D2AF260D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Regulatory Compliance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FB5EEB-DA20-329E-A71D-7D4866AB55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515600" cy="4351338"/>
          </a:xfrm>
        </p:spPr>
        <p:txBody>
          <a:bodyPr>
            <a:normAutofit/>
          </a:bodyPr>
          <a:lstStyle/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Environmental Regulations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Adherence to local, state, and federal environmental regulations governing beef production  </a:t>
            </a:r>
          </a:p>
          <a:p>
            <a:pPr marL="0" indent="0" algn="l" rtl="0" fontAlgn="base">
              <a:lnSpc>
                <a:spcPct val="10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Best Management Practices (BMPs)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Implementation of industry-recommended BMPs </a:t>
            </a:r>
          </a:p>
          <a:p>
            <a:pPr lvl="1" fontAlgn="base">
              <a:lnSpc>
                <a:spcPct val="100000"/>
              </a:lnSpc>
            </a:pPr>
            <a:r>
              <a:rPr lang="en-US" b="0" i="0" dirty="0">
                <a:solidFill>
                  <a:srgbClr val="000000"/>
                </a:solidFill>
                <a:effectLst/>
              </a:rPr>
              <a:t>Participate in an environmental stewardship program </a:t>
            </a:r>
          </a:p>
        </p:txBody>
      </p:sp>
    </p:spTree>
    <p:extLst>
      <p:ext uri="{BB962C8B-B14F-4D97-AF65-F5344CB8AC3E}">
        <p14:creationId xmlns:p14="http://schemas.microsoft.com/office/powerpoint/2010/main" val="42603369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64874D-EDA9-CBD0-B552-59D717A00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CEE37-7FAC-78D5-00C2-FE03E5E3D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 Exit Ticket</a:t>
            </a:r>
          </a:p>
        </p:txBody>
      </p:sp>
      <p:pic>
        <p:nvPicPr>
          <p:cNvPr id="5" name="Content Placeholder 4" descr="Ticket outline">
            <a:extLst>
              <a:ext uri="{FF2B5EF4-FFF2-40B4-BE49-F238E27FC236}">
                <a16:creationId xmlns:a16="http://schemas.microsoft.com/office/drawing/2014/main" id="{A4F52C79-5086-81AF-1BD0-002E0890717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65779" y="471073"/>
            <a:ext cx="7178722" cy="717872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8529DF-A46A-7321-83EA-E24BCA4B03D0}"/>
              </a:ext>
            </a:extLst>
          </p:cNvPr>
          <p:cNvSpPr txBox="1"/>
          <p:nvPr/>
        </p:nvSpPr>
        <p:spPr>
          <a:xfrm>
            <a:off x="4899546" y="3071651"/>
            <a:ext cx="3534770" cy="30469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effectLst/>
                <a:latin typeface="Open Sans" panose="020B0606030504020204" pitchFamily="34" charset="0"/>
                <a:ea typeface="Open Sans" panose="020B0606030504020204" pitchFamily="34" charset="0"/>
              </a:rPr>
              <a:t>What do you believe is the most vital cleaning and sanitation practice? </a:t>
            </a:r>
            <a:r>
              <a:rPr lang="en-US" sz="3200" dirty="0">
                <a:latin typeface="Open Sans" panose="020B0606030504020204" pitchFamily="34" charset="0"/>
                <a:ea typeface="Open Sans" panose="020B0606030504020204" pitchFamily="34" charset="0"/>
              </a:rPr>
              <a:t>W</a:t>
            </a:r>
            <a:r>
              <a:rPr lang="en-US" sz="3200" dirty="0">
                <a:effectLst/>
                <a:latin typeface="Open Sans" panose="020B0606030504020204" pitchFamily="34" charset="0"/>
                <a:ea typeface="Open Sans" panose="020B0606030504020204" pitchFamily="34" charset="0"/>
              </a:rPr>
              <a:t>hy?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7326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2450</TotalTime>
  <Words>835</Words>
  <Application>Microsoft Macintosh PowerPoint</Application>
  <PresentationFormat>Widescreen</PresentationFormat>
  <Paragraphs>143</Paragraphs>
  <Slides>21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Calibri</vt:lpstr>
      <vt:lpstr>Open Sans</vt:lpstr>
      <vt:lpstr>Office Theme</vt:lpstr>
      <vt:lpstr>Facilities Design and Equipment</vt:lpstr>
      <vt:lpstr>Lesson Objectives</vt:lpstr>
      <vt:lpstr>Cattle Handling and Facility Design</vt:lpstr>
      <vt:lpstr>General Facility Design Principles  </vt:lpstr>
      <vt:lpstr>Shelter and Housing</vt:lpstr>
      <vt:lpstr>Feeding and Watering Facilities </vt:lpstr>
      <vt:lpstr>Handling and Working Facilities </vt:lpstr>
      <vt:lpstr>Breeding and Calving Facilities </vt:lpstr>
      <vt:lpstr>Quarantine and Isolation Areas </vt:lpstr>
      <vt:lpstr>Pasture and Grazing Management  </vt:lpstr>
      <vt:lpstr>Manure Management  </vt:lpstr>
      <vt:lpstr>Water Quality Protection </vt:lpstr>
      <vt:lpstr>Air Quality Management  </vt:lpstr>
      <vt:lpstr>Nutrient Management </vt:lpstr>
      <vt:lpstr>Energy Use and Efficiency </vt:lpstr>
      <vt:lpstr>Water Use and Conservation </vt:lpstr>
      <vt:lpstr>Land Use and Habitat Protection </vt:lpstr>
      <vt:lpstr>Chemical Use and Safety  </vt:lpstr>
      <vt:lpstr>Waste Management</vt:lpstr>
      <vt:lpstr>Regulatory Compliance </vt:lpstr>
      <vt:lpstr>Lesson Exit Ticket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Kevin Kent</dc:creator>
  <cp:lastModifiedBy>Marie Steskal</cp:lastModifiedBy>
  <cp:revision>31</cp:revision>
  <dcterms:created xsi:type="dcterms:W3CDTF">2023-09-14T17:49:28Z</dcterms:created>
  <dcterms:modified xsi:type="dcterms:W3CDTF">2025-05-27T15:46:30Z</dcterms:modified>
</cp:coreProperties>
</file>