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ef and Dairy" id="{D703841B-DDD4-9F4B-AEA1-98C71D47084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  <p14:sldId id="265"/>
            <p14:sldId id="268"/>
          </p14:sldIdLst>
        </p14:section>
        <p14:section name="Sheep &amp; Goat" id="{347085B0-578F-9E49-B9E2-CF65358357C3}">
          <p14:sldIdLst/>
        </p14:section>
        <p14:section name="Swine and Equine" id="{D07878B2-93CA-014B-A383-E15D9F39796C}">
          <p14:sldIdLst/>
        </p14:section>
        <p14:section name="Rabbits and Poultry" id="{90139707-596F-6A4C-897A-FA1665544A2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85029B-F2CF-1BA4-F595-DCBF584A8B98}" name="Lauren Millang" initials="" userId="S::lmillang@vivayic.com::934f24ef-929f-4e25-a389-2cee3b7419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BCCD"/>
    <a:srgbClr val="337AC0"/>
    <a:srgbClr val="E9ECF5"/>
    <a:srgbClr val="28B1B1"/>
    <a:srgbClr val="327AC1"/>
    <a:srgbClr val="283A71"/>
    <a:srgbClr val="1D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3E70C1-7B41-4124-A0ED-2D703C0E7F06}" v="74" dt="2026-07-07T19:14:01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85"/>
    <p:restoredTop sz="94701"/>
  </p:normalViewPr>
  <p:slideViewPr>
    <p:cSldViewPr snapToGrid="0">
      <p:cViewPr varScale="1">
        <p:scale>
          <a:sx n="116" d="100"/>
          <a:sy n="116" d="100"/>
        </p:scale>
        <p:origin x="20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Stallman" userId="sMrRQ+fvpmcbZNuVbv8O56hW+kJhNDD/N+UcSqaMuh4=" providerId="None" clId="Web-{9E3E70C1-7B41-4124-A0ED-2D703C0E7F06}"/>
    <pc:docChg chg="modSld">
      <pc:chgData name="Heidi Stallman" userId="sMrRQ+fvpmcbZNuVbv8O56hW+kJhNDD/N+UcSqaMuh4=" providerId="None" clId="Web-{9E3E70C1-7B41-4124-A0ED-2D703C0E7F06}" dt="2026-07-07T19:14:01.674" v="62" actId="1076"/>
      <pc:docMkLst>
        <pc:docMk/>
      </pc:docMkLst>
      <pc:sldChg chg="modSp">
        <pc:chgData name="Heidi Stallman" userId="sMrRQ+fvpmcbZNuVbv8O56hW+kJhNDD/N+UcSqaMuh4=" providerId="None" clId="Web-{9E3E70C1-7B41-4124-A0ED-2D703C0E7F06}" dt="2026-07-07T19:11:22.329" v="8"/>
        <pc:sldMkLst>
          <pc:docMk/>
          <pc:sldMk cId="2962607722" sldId="263"/>
        </pc:sldMkLst>
        <pc:graphicFrameChg chg="mod modGraphic">
          <ac:chgData name="Heidi Stallman" userId="sMrRQ+fvpmcbZNuVbv8O56hW+kJhNDD/N+UcSqaMuh4=" providerId="None" clId="Web-{9E3E70C1-7B41-4124-A0ED-2D703C0E7F06}" dt="2026-07-07T19:11:22.329" v="8"/>
          <ac:graphicFrameMkLst>
            <pc:docMk/>
            <pc:sldMk cId="2962607722" sldId="263"/>
            <ac:graphicFrameMk id="5" creationId="{5BEFDC19-740F-8B70-0274-7C18FD3F2972}"/>
          </ac:graphicFrameMkLst>
        </pc:graphicFrameChg>
      </pc:sldChg>
      <pc:sldChg chg="modSp">
        <pc:chgData name="Heidi Stallman" userId="sMrRQ+fvpmcbZNuVbv8O56hW+kJhNDD/N+UcSqaMuh4=" providerId="None" clId="Web-{9E3E70C1-7B41-4124-A0ED-2D703C0E7F06}" dt="2026-07-07T19:11:34.563" v="17"/>
        <pc:sldMkLst>
          <pc:docMk/>
          <pc:sldMk cId="3576757158" sldId="264"/>
        </pc:sldMkLst>
        <pc:graphicFrameChg chg="mod modGraphic">
          <ac:chgData name="Heidi Stallman" userId="sMrRQ+fvpmcbZNuVbv8O56hW+kJhNDD/N+UcSqaMuh4=" providerId="None" clId="Web-{9E3E70C1-7B41-4124-A0ED-2D703C0E7F06}" dt="2026-07-07T19:11:34.563" v="17"/>
          <ac:graphicFrameMkLst>
            <pc:docMk/>
            <pc:sldMk cId="3576757158" sldId="264"/>
            <ac:graphicFrameMk id="5" creationId="{911309AA-3498-BCDA-40CC-D88396660F71}"/>
          </ac:graphicFrameMkLst>
        </pc:graphicFrameChg>
      </pc:sldChg>
      <pc:sldChg chg="modSp">
        <pc:chgData name="Heidi Stallman" userId="sMrRQ+fvpmcbZNuVbv8O56hW+kJhNDD/N+UcSqaMuh4=" providerId="None" clId="Web-{9E3E70C1-7B41-4124-A0ED-2D703C0E7F06}" dt="2026-07-07T19:12:42.502" v="52"/>
        <pc:sldMkLst>
          <pc:docMk/>
          <pc:sldMk cId="3097242958" sldId="265"/>
        </pc:sldMkLst>
        <pc:graphicFrameChg chg="mod modGraphic">
          <ac:chgData name="Heidi Stallman" userId="sMrRQ+fvpmcbZNuVbv8O56hW+kJhNDD/N+UcSqaMuh4=" providerId="None" clId="Web-{9E3E70C1-7B41-4124-A0ED-2D703C0E7F06}" dt="2026-07-07T19:12:24.111" v="39"/>
          <ac:graphicFrameMkLst>
            <pc:docMk/>
            <pc:sldMk cId="3097242958" sldId="265"/>
            <ac:graphicFrameMk id="5" creationId="{C275C01C-0EB4-962F-37D7-0C9FA962D5EB}"/>
          </ac:graphicFrameMkLst>
        </pc:graphicFrameChg>
        <pc:graphicFrameChg chg="mod modGraphic">
          <ac:chgData name="Heidi Stallman" userId="sMrRQ+fvpmcbZNuVbv8O56hW+kJhNDD/N+UcSqaMuh4=" providerId="None" clId="Web-{9E3E70C1-7B41-4124-A0ED-2D703C0E7F06}" dt="2026-07-07T19:12:42.502" v="52"/>
          <ac:graphicFrameMkLst>
            <pc:docMk/>
            <pc:sldMk cId="3097242958" sldId="265"/>
            <ac:graphicFrameMk id="6" creationId="{AA4C2970-0E1F-DA51-2E3F-D9198B3311F1}"/>
          </ac:graphicFrameMkLst>
        </pc:graphicFrameChg>
      </pc:sldChg>
      <pc:sldChg chg="modSp">
        <pc:chgData name="Heidi Stallman" userId="sMrRQ+fvpmcbZNuVbv8O56hW+kJhNDD/N+UcSqaMuh4=" providerId="None" clId="Web-{9E3E70C1-7B41-4124-A0ED-2D703C0E7F06}" dt="2026-07-07T19:14:01.674" v="62" actId="1076"/>
        <pc:sldMkLst>
          <pc:docMk/>
          <pc:sldMk cId="307326143" sldId="268"/>
        </pc:sldMkLst>
        <pc:spChg chg="mod">
          <ac:chgData name="Heidi Stallman" userId="sMrRQ+fvpmcbZNuVbv8O56hW+kJhNDD/N+UcSqaMuh4=" providerId="None" clId="Web-{9E3E70C1-7B41-4124-A0ED-2D703C0E7F06}" dt="2026-07-07T19:14:01.674" v="62" actId="1076"/>
          <ac:spMkLst>
            <pc:docMk/>
            <pc:sldMk cId="307326143" sldId="268"/>
            <ac:spMk id="6" creationId="{758529DF-A46A-7321-83EA-E24BCA4B03D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jp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 Beef&amp;Dai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19B4-619F-D561-1BEF-B2AFA45D82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5769429" cy="2387600"/>
          </a:xfrm>
        </p:spPr>
        <p:txBody>
          <a:bodyPr anchor="b"/>
          <a:lstStyle>
            <a:lvl1pPr algn="l">
              <a:defRPr sz="6000">
                <a:solidFill>
                  <a:srgbClr val="1D7F7F"/>
                </a:solidFill>
              </a:defRPr>
            </a:lvl1pPr>
          </a:lstStyle>
          <a:p>
            <a:r>
              <a:rPr lang="en-US" dirty="0"/>
              <a:t>(Insert Lesson Title)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2BD2D-4E73-5C39-3DD1-ACEF7C2A4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B8CF7-3E58-3C6A-42EC-03377F79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9D47F2-E1D4-5640-A79E-7949DC64EFB2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1D5A6-11E5-8FFD-CA4D-E2B8D7EF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Beef &amp; Dairy Units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8DC58-FFAB-1308-0A5E-5F15FD22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EDFD50-C400-B348-BE13-5F0E0B81EE8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67B21C-EABA-EA88-BD7C-6614471B65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274" t="1400" r="10634" b="6110"/>
          <a:stretch/>
        </p:blipFill>
        <p:spPr>
          <a:xfrm>
            <a:off x="6424818" y="-655027"/>
            <a:ext cx="3450211" cy="3235360"/>
          </a:xfrm>
          <a:prstGeom prst="ellipse">
            <a:avLst/>
          </a:prstGeom>
        </p:spPr>
      </p:pic>
      <p:pic>
        <p:nvPicPr>
          <p:cNvPr id="11" name="Picture 10" descr="Cows looking at the camera">
            <a:extLst>
              <a:ext uri="{FF2B5EF4-FFF2-40B4-BE49-F238E27FC236}">
                <a16:creationId xmlns:a16="http://schemas.microsoft.com/office/drawing/2014/main" id="{A026E369-9630-7E8A-ADC2-9954EDD779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721" t="201" r="40817" b="16360"/>
          <a:stretch/>
        </p:blipFill>
        <p:spPr>
          <a:xfrm>
            <a:off x="6607629" y="1658525"/>
            <a:ext cx="1787225" cy="1621641"/>
          </a:xfrm>
          <a:prstGeom prst="ellipse">
            <a:avLst/>
          </a:prstGeom>
          <a:ln w="1905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962C2-F0CB-88BA-8022-3DB517918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1036" t="-339" r="22268" b="339"/>
          <a:stretch/>
        </p:blipFill>
        <p:spPr>
          <a:xfrm>
            <a:off x="7847050" y="1897869"/>
            <a:ext cx="4727501" cy="4727501"/>
          </a:xfrm>
          <a:prstGeom prst="ellipse">
            <a:avLst/>
          </a:prstGeom>
          <a:ln w="317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6361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- Sheep&amp;Goa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67B21C-EABA-EA88-BD7C-6614471B65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5967" t="6887" r="13424" b="5656"/>
          <a:stretch/>
        </p:blipFill>
        <p:spPr>
          <a:xfrm>
            <a:off x="6439571" y="-710052"/>
            <a:ext cx="3427658" cy="3284890"/>
          </a:xfrm>
          <a:prstGeom prst="ellipse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619B4-619F-D561-1BEF-B2AFA45D82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5769429" cy="2387600"/>
          </a:xfrm>
        </p:spPr>
        <p:txBody>
          <a:bodyPr anchor="b"/>
          <a:lstStyle>
            <a:lvl1pPr algn="l">
              <a:defRPr sz="6000">
                <a:solidFill>
                  <a:srgbClr val="283A71"/>
                </a:solidFill>
              </a:defRPr>
            </a:lvl1pPr>
          </a:lstStyle>
          <a:p>
            <a:r>
              <a:rPr lang="en-US" dirty="0"/>
              <a:t>(Insert Lesson Title)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2BD2D-4E73-5C39-3DD1-ACEF7C2A4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B8CF7-3E58-3C6A-42EC-03377F79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9D47F2-E1D4-5640-A79E-7949DC64EFB2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1D5A6-11E5-8FFD-CA4D-E2B8D7EF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Sheep &amp; Goat Units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8DC58-FFAB-1308-0A5E-5F15FD22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EDFD50-C400-B348-BE13-5F0E0B81EE8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6F3D6E-FE84-E9D8-68C3-B150125BEA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2475" t="11630" r="10734" b="8161"/>
          <a:stretch/>
        </p:blipFill>
        <p:spPr>
          <a:xfrm>
            <a:off x="6726715" y="1673352"/>
            <a:ext cx="1883885" cy="1755648"/>
          </a:xfrm>
          <a:prstGeom prst="ellipse">
            <a:avLst/>
          </a:prstGeom>
          <a:ln w="1905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962C2-F0CB-88BA-8022-3DB5179186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77" t="-385" r="25131" b="385"/>
          <a:stretch/>
        </p:blipFill>
        <p:spPr>
          <a:xfrm>
            <a:off x="7832798" y="1879663"/>
            <a:ext cx="4727501" cy="4727501"/>
          </a:xfrm>
          <a:prstGeom prst="ellipse">
            <a:avLst/>
          </a:prstGeom>
          <a:ln w="317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1023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Swine&amp;Equ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19B4-619F-D561-1BEF-B2AFA45D82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5769429" cy="2387600"/>
          </a:xfrm>
        </p:spPr>
        <p:txBody>
          <a:bodyPr anchor="b"/>
          <a:lstStyle>
            <a:lvl1pPr algn="l">
              <a:defRPr sz="6000">
                <a:solidFill>
                  <a:srgbClr val="337AC0"/>
                </a:solidFill>
              </a:defRPr>
            </a:lvl1pPr>
          </a:lstStyle>
          <a:p>
            <a:r>
              <a:rPr lang="en-US" dirty="0"/>
              <a:t>(Insert Lesson Title)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2BD2D-4E73-5C39-3DD1-ACEF7C2A4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B8CF7-3E58-3C6A-42EC-03377F79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9D47F2-E1D4-5640-A79E-7949DC64EFB2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1D5A6-11E5-8FFD-CA4D-E2B8D7EF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Swine &amp; Equine Units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8DC58-FFAB-1308-0A5E-5F15FD22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EDFD50-C400-B348-BE13-5F0E0B81EE8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67B21C-EABA-EA88-BD7C-6614471B65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667" r="16667"/>
          <a:stretch/>
        </p:blipFill>
        <p:spPr>
          <a:xfrm>
            <a:off x="6482304" y="-762000"/>
            <a:ext cx="3358381" cy="3358381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6F3D6E-FE84-E9D8-68C3-B150125BEA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614" r="8614"/>
          <a:stretch/>
        </p:blipFill>
        <p:spPr>
          <a:xfrm>
            <a:off x="6607629" y="1754315"/>
            <a:ext cx="1876227" cy="1755648"/>
          </a:xfrm>
          <a:prstGeom prst="ellipse">
            <a:avLst/>
          </a:prstGeom>
          <a:ln w="1905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962C2-F0CB-88BA-8022-3DB517918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6667" r="16667"/>
          <a:stretch/>
        </p:blipFill>
        <p:spPr>
          <a:xfrm>
            <a:off x="7832798" y="1879663"/>
            <a:ext cx="4727501" cy="4727501"/>
          </a:xfrm>
          <a:prstGeom prst="ellipse">
            <a:avLst/>
          </a:prstGeom>
          <a:ln w="317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6059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Rabbits&amp;Poult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619B4-619F-D561-1BEF-B2AFA45D82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5769429" cy="2387600"/>
          </a:xfrm>
        </p:spPr>
        <p:txBody>
          <a:bodyPr anchor="b"/>
          <a:lstStyle>
            <a:lvl1pPr algn="l">
              <a:defRPr sz="6000">
                <a:solidFill>
                  <a:srgbClr val="62BCCD"/>
                </a:solidFill>
              </a:defRPr>
            </a:lvl1pPr>
          </a:lstStyle>
          <a:p>
            <a:r>
              <a:rPr lang="en-US" dirty="0"/>
              <a:t>(Insert Lesson Title)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2BD2D-4E73-5C39-3DD1-ACEF7C2A4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B8CF7-3E58-3C6A-42EC-03377F79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9D47F2-E1D4-5640-A79E-7949DC64EFB2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1D5A6-11E5-8FFD-CA4D-E2B8D7EF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Poultry &amp; Rabbit Units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8DC58-FFAB-1308-0A5E-5F15FD22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EDFD50-C400-B348-BE13-5F0E0B81EE8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67B21C-EABA-EA88-BD7C-6614471B65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36" r="8436"/>
          <a:stretch/>
        </p:blipFill>
        <p:spPr>
          <a:xfrm>
            <a:off x="6482304" y="-762000"/>
            <a:ext cx="4197651" cy="3358381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6F3D6E-FE84-E9D8-68C3-B150125BEA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02" r="8402"/>
          <a:stretch/>
        </p:blipFill>
        <p:spPr>
          <a:xfrm>
            <a:off x="6607629" y="1732079"/>
            <a:ext cx="1758463" cy="1755648"/>
          </a:xfrm>
          <a:prstGeom prst="ellipse">
            <a:avLst/>
          </a:prstGeom>
          <a:ln w="19050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962C2-F0CB-88BA-8022-3DB517918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6667" r="16667"/>
          <a:stretch/>
        </p:blipFill>
        <p:spPr>
          <a:xfrm>
            <a:off x="7832798" y="1879663"/>
            <a:ext cx="4727501" cy="4727501"/>
          </a:xfrm>
          <a:prstGeom prst="ellipse">
            <a:avLst/>
          </a:prstGeom>
          <a:ln w="3175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9990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esson Objecti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76229C5-87CE-083F-5319-D89BBEE3D322}"/>
              </a:ext>
            </a:extLst>
          </p:cNvPr>
          <p:cNvSpPr/>
          <p:nvPr userDrawn="1"/>
        </p:nvSpPr>
        <p:spPr>
          <a:xfrm>
            <a:off x="-65988" y="0"/>
            <a:ext cx="12257988" cy="1602557"/>
          </a:xfrm>
          <a:prstGeom prst="rect">
            <a:avLst/>
          </a:prstGeom>
          <a:solidFill>
            <a:srgbClr val="1D7F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DED9-2E7B-47B0-EA0D-32E45EA1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AB199-9B2E-1A6D-1910-41CF6D698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CFAAB-50CB-0279-1624-5F879671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CB146C-A87D-4229-BA92-23C0201E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6E1A71-829D-EF83-B543-FD28556983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1D7F7F"/>
                </a:solidFill>
              </a:defRPr>
            </a:lvl1pPr>
          </a:lstStyle>
          <a:p>
            <a:pPr lvl="0"/>
            <a:r>
              <a:rPr lang="en-US" dirty="0"/>
              <a:t>Objective 1</a:t>
            </a:r>
          </a:p>
          <a:p>
            <a:pPr lvl="0"/>
            <a:r>
              <a:rPr lang="en-US" dirty="0"/>
              <a:t>Objective 2</a:t>
            </a:r>
          </a:p>
          <a:p>
            <a:pPr lvl="0"/>
            <a:r>
              <a:rPr lang="en-US" dirty="0"/>
              <a:t>Objective 3</a:t>
            </a:r>
          </a:p>
          <a:p>
            <a:pPr lvl="0"/>
            <a:r>
              <a:rPr lang="en-US" dirty="0"/>
              <a:t>Objective 4</a:t>
            </a:r>
          </a:p>
          <a:p>
            <a:pPr lvl="0"/>
            <a:r>
              <a:rPr lang="en-US" dirty="0"/>
              <a:t>Objective 5 </a:t>
            </a:r>
          </a:p>
        </p:txBody>
      </p:sp>
      <p:pic>
        <p:nvPicPr>
          <p:cNvPr id="9" name="Picture 8" descr="A person petting a calf&#10;&#10;Description automatically generated">
            <a:extLst>
              <a:ext uri="{FF2B5EF4-FFF2-40B4-BE49-F238E27FC236}">
                <a16:creationId xmlns:a16="http://schemas.microsoft.com/office/drawing/2014/main" id="{84ECBDC0-5976-22EC-7436-A9AF76BB1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r="30555"/>
          <a:stretch/>
        </p:blipFill>
        <p:spPr>
          <a:xfrm>
            <a:off x="9926198" y="4592198"/>
            <a:ext cx="2265802" cy="2265802"/>
          </a:xfrm>
          <a:prstGeom prst="ellipse">
            <a:avLst/>
          </a:prstGeom>
          <a:ln w="190500">
            <a:solidFill>
              <a:srgbClr val="1D7F7F"/>
            </a:solidFill>
          </a:ln>
        </p:spPr>
      </p:pic>
      <p:pic>
        <p:nvPicPr>
          <p:cNvPr id="3" name="Picture 2" descr="Calf at a barn">
            <a:extLst>
              <a:ext uri="{FF2B5EF4-FFF2-40B4-BE49-F238E27FC236}">
                <a16:creationId xmlns:a16="http://schemas.microsoft.com/office/drawing/2014/main" id="{12FAA05C-F151-AE09-1BB1-CE2FD56A4D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667" r="16667"/>
          <a:stretch/>
        </p:blipFill>
        <p:spPr>
          <a:xfrm>
            <a:off x="10848111" y="2908873"/>
            <a:ext cx="1683325" cy="1683325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5280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Objecti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F9F8A8-8102-79DD-E1FD-72B1D7C5362B}"/>
              </a:ext>
            </a:extLst>
          </p:cNvPr>
          <p:cNvSpPr/>
          <p:nvPr userDrawn="1"/>
        </p:nvSpPr>
        <p:spPr>
          <a:xfrm>
            <a:off x="0" y="0"/>
            <a:ext cx="12257988" cy="1602557"/>
          </a:xfrm>
          <a:prstGeom prst="rect">
            <a:avLst/>
          </a:prstGeom>
          <a:solidFill>
            <a:srgbClr val="283A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DED9-2E7B-47B0-EA0D-32E45EA1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AB199-9B2E-1A6D-1910-41CF6D698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CFAAB-50CB-0279-1624-5F879671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CB146C-A87D-4229-BA92-23C0201E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6E1A71-829D-EF83-B543-FD28556983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283A71"/>
                </a:solidFill>
              </a:defRPr>
            </a:lvl1pPr>
          </a:lstStyle>
          <a:p>
            <a:pPr lvl="0"/>
            <a:r>
              <a:rPr lang="en-US" dirty="0"/>
              <a:t>Objective 1</a:t>
            </a:r>
          </a:p>
          <a:p>
            <a:pPr lvl="0"/>
            <a:r>
              <a:rPr lang="en-US" dirty="0"/>
              <a:t>Objective 2</a:t>
            </a:r>
          </a:p>
          <a:p>
            <a:pPr lvl="0"/>
            <a:r>
              <a:rPr lang="en-US" dirty="0"/>
              <a:t>Objective 3</a:t>
            </a:r>
          </a:p>
          <a:p>
            <a:pPr lvl="0"/>
            <a:r>
              <a:rPr lang="en-US" dirty="0"/>
              <a:t>Objective 4</a:t>
            </a:r>
          </a:p>
          <a:p>
            <a:pPr lvl="0"/>
            <a:r>
              <a:rPr lang="en-US" dirty="0"/>
              <a:t>Objective 5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ECBDC0-5976-22EC-7436-A9AF76BB1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679" r="16679"/>
          <a:stretch/>
        </p:blipFill>
        <p:spPr>
          <a:xfrm>
            <a:off x="9926198" y="4592198"/>
            <a:ext cx="2265802" cy="2265802"/>
          </a:xfrm>
          <a:prstGeom prst="ellipse">
            <a:avLst/>
          </a:prstGeom>
          <a:ln w="190500">
            <a:solidFill>
              <a:srgbClr val="283A71"/>
            </a:solidFill>
          </a:ln>
        </p:spPr>
      </p:pic>
      <p:pic>
        <p:nvPicPr>
          <p:cNvPr id="2" name="Picture 1" descr="Goats on grass">
            <a:extLst>
              <a:ext uri="{FF2B5EF4-FFF2-40B4-BE49-F238E27FC236}">
                <a16:creationId xmlns:a16="http://schemas.microsoft.com/office/drawing/2014/main" id="{E413F79B-A215-5AEE-9F06-4B968081E9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700" t="-25" r="21294" b="25"/>
          <a:stretch/>
        </p:blipFill>
        <p:spPr>
          <a:xfrm>
            <a:off x="10847697" y="2908459"/>
            <a:ext cx="1683325" cy="1683325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569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Objecti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40FF2C-037F-50DA-D098-4DA044611B43}"/>
              </a:ext>
            </a:extLst>
          </p:cNvPr>
          <p:cNvSpPr/>
          <p:nvPr userDrawn="1"/>
        </p:nvSpPr>
        <p:spPr>
          <a:xfrm>
            <a:off x="-65988" y="0"/>
            <a:ext cx="12257988" cy="1602557"/>
          </a:xfrm>
          <a:prstGeom prst="rect">
            <a:avLst/>
          </a:prstGeom>
          <a:solidFill>
            <a:srgbClr val="327A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DED9-2E7B-47B0-EA0D-32E45EA1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AB199-9B2E-1A6D-1910-41CF6D698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CFAAB-50CB-0279-1624-5F879671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CB146C-A87D-4229-BA92-23C0201E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6E1A71-829D-EF83-B543-FD28556983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327AC1"/>
                </a:solidFill>
              </a:defRPr>
            </a:lvl1pPr>
          </a:lstStyle>
          <a:p>
            <a:pPr lvl="0"/>
            <a:r>
              <a:rPr lang="en-US" dirty="0"/>
              <a:t>Objective 1</a:t>
            </a:r>
          </a:p>
          <a:p>
            <a:pPr lvl="0"/>
            <a:r>
              <a:rPr lang="en-US" dirty="0"/>
              <a:t>Objective 2</a:t>
            </a:r>
          </a:p>
          <a:p>
            <a:pPr lvl="0"/>
            <a:r>
              <a:rPr lang="en-US" dirty="0"/>
              <a:t>Objective 3</a:t>
            </a:r>
          </a:p>
          <a:p>
            <a:pPr lvl="0"/>
            <a:r>
              <a:rPr lang="en-US" dirty="0"/>
              <a:t>Objective 4</a:t>
            </a:r>
          </a:p>
          <a:p>
            <a:pPr lvl="0"/>
            <a:r>
              <a:rPr lang="en-US" dirty="0"/>
              <a:t>Objective 5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ECBDC0-5976-22EC-7436-A9AF76BB1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878" r="16878"/>
          <a:stretch/>
        </p:blipFill>
        <p:spPr>
          <a:xfrm>
            <a:off x="9926198" y="4592198"/>
            <a:ext cx="2265802" cy="2265802"/>
          </a:xfrm>
          <a:prstGeom prst="ellipse">
            <a:avLst/>
          </a:prstGeom>
          <a:ln w="190500">
            <a:solidFill>
              <a:srgbClr val="337AC0"/>
            </a:solidFill>
          </a:ln>
        </p:spPr>
      </p:pic>
      <p:pic>
        <p:nvPicPr>
          <p:cNvPr id="2" name="Picture 1" descr="Two brown horses">
            <a:extLst>
              <a:ext uri="{FF2B5EF4-FFF2-40B4-BE49-F238E27FC236}">
                <a16:creationId xmlns:a16="http://schemas.microsoft.com/office/drawing/2014/main" id="{C8CEF210-08CC-2A0F-0E45-EAF4EE365D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667" r="16667"/>
          <a:stretch/>
        </p:blipFill>
        <p:spPr>
          <a:xfrm>
            <a:off x="10848111" y="2908873"/>
            <a:ext cx="1683325" cy="1683325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3563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Objecti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71A5DD-A1F8-41D1-D01F-3155EFC911A1}"/>
              </a:ext>
            </a:extLst>
          </p:cNvPr>
          <p:cNvSpPr/>
          <p:nvPr userDrawn="1"/>
        </p:nvSpPr>
        <p:spPr>
          <a:xfrm>
            <a:off x="-65988" y="0"/>
            <a:ext cx="12257988" cy="1602557"/>
          </a:xfrm>
          <a:prstGeom prst="rect">
            <a:avLst/>
          </a:prstGeom>
          <a:solidFill>
            <a:srgbClr val="62BCC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FDED9-2E7B-47B0-EA0D-32E45EA1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AB199-9B2E-1A6D-1910-41CF6D698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CFAAB-50CB-0279-1624-5F879671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CB146C-A87D-4229-BA92-23C0201E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6E1A71-829D-EF83-B543-FD28556983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62BCCD"/>
                </a:solidFill>
              </a:defRPr>
            </a:lvl1pPr>
          </a:lstStyle>
          <a:p>
            <a:pPr lvl="0"/>
            <a:r>
              <a:rPr lang="en-US" dirty="0"/>
              <a:t>Objective 1</a:t>
            </a:r>
          </a:p>
          <a:p>
            <a:pPr lvl="0"/>
            <a:r>
              <a:rPr lang="en-US" dirty="0"/>
              <a:t>Objective 2</a:t>
            </a:r>
          </a:p>
          <a:p>
            <a:pPr lvl="0"/>
            <a:r>
              <a:rPr lang="en-US" dirty="0"/>
              <a:t>Objective 3</a:t>
            </a:r>
          </a:p>
          <a:p>
            <a:pPr lvl="0"/>
            <a:r>
              <a:rPr lang="en-US" dirty="0"/>
              <a:t>Objective 4</a:t>
            </a:r>
          </a:p>
          <a:p>
            <a:pPr lvl="0"/>
            <a:r>
              <a:rPr lang="en-US" dirty="0"/>
              <a:t>Objective 5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ECBDC0-5976-22EC-7436-A9AF76BB1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746" r="16746"/>
          <a:stretch/>
        </p:blipFill>
        <p:spPr>
          <a:xfrm>
            <a:off x="9926198" y="4592198"/>
            <a:ext cx="2265802" cy="2265802"/>
          </a:xfrm>
          <a:prstGeom prst="ellipse">
            <a:avLst/>
          </a:prstGeom>
          <a:ln w="190500">
            <a:solidFill>
              <a:srgbClr val="62BCCD"/>
            </a:solidFill>
          </a:ln>
        </p:spPr>
      </p:pic>
      <p:pic>
        <p:nvPicPr>
          <p:cNvPr id="2" name="Picture 1" descr="Light brown rabbit portrait">
            <a:extLst>
              <a:ext uri="{FF2B5EF4-FFF2-40B4-BE49-F238E27FC236}">
                <a16:creationId xmlns:a16="http://schemas.microsoft.com/office/drawing/2014/main" id="{F9C5BE5E-952D-F36E-DAFA-480299CBEA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270" r="29270"/>
          <a:stretch/>
        </p:blipFill>
        <p:spPr>
          <a:xfrm>
            <a:off x="10848111" y="2908873"/>
            <a:ext cx="1683325" cy="1683325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5983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39372D-B8B7-CEE7-E3CC-3C01A4692134}"/>
              </a:ext>
            </a:extLst>
          </p:cNvPr>
          <p:cNvSpPr/>
          <p:nvPr userDrawn="1"/>
        </p:nvSpPr>
        <p:spPr>
          <a:xfrm>
            <a:off x="0" y="0"/>
            <a:ext cx="12257988" cy="1602557"/>
          </a:xfrm>
          <a:prstGeom prst="rect">
            <a:avLst/>
          </a:prstGeom>
          <a:solidFill>
            <a:srgbClr val="28B1B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978DE-E9D7-260D-B68D-808A8342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744CD-F095-EDF9-E05D-EFA6EDBC6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E6749-6929-87A2-E6E9-53BB81111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31457-DF57-850F-AF2A-905B1C55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7DD1F-6A45-7411-A02D-CEF787CD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0488B-B2BF-4EDC-575F-955C9E44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2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978DE-E9D7-260D-B68D-808A8342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744CD-F095-EDF9-E05D-EFA6EDBC6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31457-DF57-850F-AF2A-905B1C55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7DD1F-6A45-7411-A02D-CEF787CD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0488B-B2BF-4EDC-575F-955C9E44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81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eview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animals standing together&#10;&#10;Description automatically generated">
            <a:extLst>
              <a:ext uri="{FF2B5EF4-FFF2-40B4-BE49-F238E27FC236}">
                <a16:creationId xmlns:a16="http://schemas.microsoft.com/office/drawing/2014/main" id="{9CC7E3A8-0A8C-325B-EA30-7F57123C25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8012" y="5255443"/>
            <a:ext cx="4031864" cy="16025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CBF2E3-2F4A-D7F1-B73B-5FB085CB4198}"/>
              </a:ext>
            </a:extLst>
          </p:cNvPr>
          <p:cNvSpPr/>
          <p:nvPr userDrawn="1"/>
        </p:nvSpPr>
        <p:spPr>
          <a:xfrm>
            <a:off x="-65988" y="-1"/>
            <a:ext cx="12257988" cy="1602557"/>
          </a:xfrm>
          <a:prstGeom prst="rect">
            <a:avLst/>
          </a:prstGeom>
          <a:solidFill>
            <a:srgbClr val="28B1B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11D5B-FEBC-943F-F67C-BA52BB656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21463"/>
            <a:ext cx="10515600" cy="1006475"/>
          </a:xfrm>
        </p:spPr>
        <p:txBody>
          <a:bodyPr/>
          <a:lstStyle/>
          <a:p>
            <a:r>
              <a:rPr lang="en-US" dirty="0"/>
              <a:t>(Insert Review Activity)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5CD119-E278-A035-9C19-0BF87E2C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1E322-1B29-624B-B802-A6360D12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57FC52-4FBD-8709-D0A2-2756972B552B}"/>
              </a:ext>
            </a:extLst>
          </p:cNvPr>
          <p:cNvSpPr/>
          <p:nvPr userDrawn="1"/>
        </p:nvSpPr>
        <p:spPr>
          <a:xfrm>
            <a:off x="-875382" y="5348690"/>
            <a:ext cx="1750764" cy="1613970"/>
          </a:xfrm>
          <a:prstGeom prst="ellipse">
            <a:avLst/>
          </a:prstGeom>
          <a:solidFill>
            <a:srgbClr val="28B1B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61B619F-FA49-CA91-7B2A-89691F671D2D}"/>
              </a:ext>
            </a:extLst>
          </p:cNvPr>
          <p:cNvSpPr/>
          <p:nvPr userDrawn="1"/>
        </p:nvSpPr>
        <p:spPr>
          <a:xfrm>
            <a:off x="-3403265" y="1325581"/>
            <a:ext cx="4501381" cy="4601494"/>
          </a:xfrm>
          <a:prstGeom prst="ellipse">
            <a:avLst/>
          </a:prstGeom>
          <a:noFill/>
          <a:ln w="254000">
            <a:solidFill>
              <a:srgbClr val="28B1B1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0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4EEA0-5542-F02F-789D-26D9ACA8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7CF55-DE33-BE5A-25D9-41A85881D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B17A8-34FB-44EE-F118-A29B101AF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D47F2-E1D4-5640-A79E-7949DC64EFB2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EB359-A028-7720-5DBC-48927592B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B2C17-7B42-3469-8732-E2ADF9801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FD50-C400-B348-BE13-5F0E0B81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1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60" r:id="rId4"/>
    <p:sldLayoutId id="2147483668" r:id="rId5"/>
    <p:sldLayoutId id="2147483661" r:id="rId6"/>
    <p:sldLayoutId id="2147483662" r:id="rId7"/>
    <p:sldLayoutId id="2147483663" r:id="rId8"/>
    <p:sldLayoutId id="2147483652" r:id="rId9"/>
    <p:sldLayoutId id="2147483664" r:id="rId10"/>
    <p:sldLayoutId id="21474836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755D-4714-8176-C314-9ABB5C4B5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Herd Health of Beef and Dairy Cattle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AE73F-AA87-DFD1-8484-7AD9C4DFD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Beef Cattle</a:t>
            </a:r>
          </a:p>
        </p:txBody>
      </p:sp>
    </p:spTree>
    <p:extLst>
      <p:ext uri="{BB962C8B-B14F-4D97-AF65-F5344CB8AC3E}">
        <p14:creationId xmlns:p14="http://schemas.microsoft.com/office/powerpoint/2010/main" val="350366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3FE7D-1F93-E416-C316-8B07F0DE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37778-6B9B-0ACF-71BE-0287AA82F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859178" cy="481754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Construct a group health monitoring practice for beef and dairy cattle based on recommended best practices.	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Construct a quarantine and biosecurity plan for introducing new animals to the herd.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Outline local, state, and federal regulations for buying and selling beef and dairy cattle.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Use a set of example records for effective group health management.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Evaluate the pros and cons of current and emerging health management technologies in the beef and dairy industry.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8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E595-350C-D974-148C-FA31D73B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Routine Health Checks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A1FD7D-72D2-727E-0AAA-6DE6F63D0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249057"/>
              </p:ext>
            </p:extLst>
          </p:nvPr>
        </p:nvGraphicFramePr>
        <p:xfrm>
          <a:off x="952533" y="1966293"/>
          <a:ext cx="10286933" cy="4452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8128">
                  <a:extLst>
                    <a:ext uri="{9D8B030D-6E8A-4147-A177-3AD203B41FA5}">
                      <a16:colId xmlns:a16="http://schemas.microsoft.com/office/drawing/2014/main" val="2983001449"/>
                    </a:ext>
                  </a:extLst>
                </a:gridCol>
                <a:gridCol w="5818805">
                  <a:extLst>
                    <a:ext uri="{9D8B030D-6E8A-4147-A177-3AD203B41FA5}">
                      <a16:colId xmlns:a16="http://schemas.microsoft.com/office/drawing/2014/main" val="2832893749"/>
                    </a:ext>
                  </a:extLst>
                </a:gridCol>
              </a:tblGrid>
              <a:tr h="81185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Routine Health Checks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1275" marR="161275" marT="161275" marB="16127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43050"/>
                  </a:ext>
                </a:extLst>
              </a:tr>
              <a:tr h="8118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Daily Visual Inspections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1275" marR="161275" marT="161275" marB="161275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Regular Physical Exams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1275" marR="161275" marT="161275" marB="161275"/>
                </a:tc>
                <a:extLst>
                  <a:ext uri="{0D108BD9-81ED-4DB2-BD59-A6C34878D82A}">
                    <a16:rowId xmlns:a16="http://schemas.microsoft.com/office/drawing/2014/main" val="1899462174"/>
                  </a:ext>
                </a:extLst>
              </a:tr>
              <a:tr h="2828443"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Observing behavior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Physical Appearance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Mobility and Gait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1275" marR="161275" marT="161275" marB="161275"/>
                </a:tc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Vital Signs Check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Body Condition Scoring (BCS)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Mouth and Teeth Examination 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Hoof Inspection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1275" marR="161275" marT="161275" marB="161275"/>
                </a:tc>
                <a:extLst>
                  <a:ext uri="{0D108BD9-81ED-4DB2-BD59-A6C34878D82A}">
                    <a16:rowId xmlns:a16="http://schemas.microsoft.com/office/drawing/2014/main" val="2837331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47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57CF4-EE5B-8563-CC07-168463D6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Nutrition and Feeding Practices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464F25-8AC8-9E85-A96B-EF338F297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336012"/>
              </p:ext>
            </p:extLst>
          </p:nvPr>
        </p:nvGraphicFramePr>
        <p:xfrm>
          <a:off x="3048000" y="3310762"/>
          <a:ext cx="6096000" cy="1381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95385609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528052244"/>
                    </a:ext>
                  </a:extLst>
                </a:gridCol>
              </a:tblGrid>
              <a:tr h="2559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Nutrition and Feeding Practices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828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Balanced Diets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Monitoring Feed Intake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872276658"/>
                  </a:ext>
                </a:extLst>
              </a:tr>
              <a:tr h="53530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Nutrient Requirements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Forage Quality 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Supplementation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Daily Feed Records 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Water Access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Feed Quality </a:t>
                      </a:r>
                      <a:endParaRPr lang="en-US" sz="11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4617678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8337D9D-2635-DC73-2AE7-2143EA0AA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87480"/>
              </p:ext>
            </p:extLst>
          </p:nvPr>
        </p:nvGraphicFramePr>
        <p:xfrm>
          <a:off x="952533" y="1966293"/>
          <a:ext cx="10286933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5574">
                  <a:extLst>
                    <a:ext uri="{9D8B030D-6E8A-4147-A177-3AD203B41FA5}">
                      <a16:colId xmlns:a16="http://schemas.microsoft.com/office/drawing/2014/main" val="1953856098"/>
                    </a:ext>
                  </a:extLst>
                </a:gridCol>
                <a:gridCol w="4971359">
                  <a:extLst>
                    <a:ext uri="{9D8B030D-6E8A-4147-A177-3AD203B41FA5}">
                      <a16:colId xmlns:a16="http://schemas.microsoft.com/office/drawing/2014/main" val="528052244"/>
                    </a:ext>
                  </a:extLst>
                </a:gridCol>
              </a:tblGrid>
              <a:tr h="94378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Nutrition and Feeding Practices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87482" marR="187482" marT="187482" marB="18748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82802"/>
                  </a:ext>
                </a:extLst>
              </a:tr>
              <a:tr h="9437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Balanced Diets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87482" marR="187482" marT="187482" marB="187482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Monitoring Feed Intake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87482" marR="187482" marT="187482" marB="187482"/>
                </a:tc>
                <a:extLst>
                  <a:ext uri="{0D108BD9-81ED-4DB2-BD59-A6C34878D82A}">
                    <a16:rowId xmlns:a16="http://schemas.microsoft.com/office/drawing/2014/main" val="2872276658"/>
                  </a:ext>
                </a:extLst>
              </a:tr>
              <a:tr h="2506632"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Nutrient Requirements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Forage Quality 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Supplementation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87482" marR="187482" marT="187482" marB="187482"/>
                </a:tc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Daily Feed Records 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Water Access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Feed Quality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87482" marR="187482" marT="187482" marB="187482"/>
                </a:tc>
                <a:extLst>
                  <a:ext uri="{0D108BD9-81ED-4DB2-BD59-A6C34878D82A}">
                    <a16:rowId xmlns:a16="http://schemas.microsoft.com/office/drawing/2014/main" val="446176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47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6628-01EF-FC71-8DED-0F938C40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Vaccination and Deworming 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30257C-A325-8C8B-4518-04F13D76E93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8840086"/>
              </p:ext>
            </p:extLst>
          </p:nvPr>
        </p:nvGraphicFramePr>
        <p:xfrm>
          <a:off x="3048000" y="3310762"/>
          <a:ext cx="6096000" cy="1381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83658003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372032272"/>
                    </a:ext>
                  </a:extLst>
                </a:gridCol>
              </a:tblGrid>
              <a:tr h="27305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Vaccination and Deworming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652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Vaccination Schedules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Deworming Protocols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86531174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Core Vaccinations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Tailored Vaccination Plans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Record Keeping 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Regular Deworming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Product Rotation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Environmental Management </a:t>
                      </a:r>
                      <a:endParaRPr lang="en-US" sz="11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58314310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FECEBB99-879D-5C98-05E4-CBB76B378C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464083"/>
              </p:ext>
            </p:extLst>
          </p:nvPr>
        </p:nvGraphicFramePr>
        <p:xfrm>
          <a:off x="952533" y="1966293"/>
          <a:ext cx="10286934" cy="4452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0813">
                  <a:extLst>
                    <a:ext uri="{9D8B030D-6E8A-4147-A177-3AD203B41FA5}">
                      <a16:colId xmlns:a16="http://schemas.microsoft.com/office/drawing/2014/main" val="1836580032"/>
                    </a:ext>
                  </a:extLst>
                </a:gridCol>
                <a:gridCol w="5276121">
                  <a:extLst>
                    <a:ext uri="{9D8B030D-6E8A-4147-A177-3AD203B41FA5}">
                      <a16:colId xmlns:a16="http://schemas.microsoft.com/office/drawing/2014/main" val="2372032272"/>
                    </a:ext>
                  </a:extLst>
                </a:gridCol>
              </a:tblGrid>
              <a:tr h="95623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Vaccination and Deworming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3382" marR="163382" marT="163382" marB="16338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65229"/>
                  </a:ext>
                </a:extLst>
              </a:tr>
              <a:tr h="9562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Vaccination Schedules 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3382" marR="163382" marT="163382" marB="163382"/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800" dirty="0">
                          <a:effectLst/>
                        </a:rPr>
                        <a:t>Deworming Protocols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3382" marR="163382" marT="163382" marB="163382"/>
                </a:tc>
                <a:extLst>
                  <a:ext uri="{0D108BD9-81ED-4DB2-BD59-A6C34878D82A}">
                    <a16:rowId xmlns:a16="http://schemas.microsoft.com/office/drawing/2014/main" val="3986531174"/>
                  </a:ext>
                </a:extLst>
              </a:tr>
              <a:tr h="2539696"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Core Vaccinations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Tailored Vaccination Plans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Record Keeping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3382" marR="163382" marT="163382" marB="163382"/>
                </a:tc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Regular Deworming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Product Rotation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Environmental Management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3382" marR="163382" marT="163382" marB="163382"/>
                </a:tc>
                <a:extLst>
                  <a:ext uri="{0D108BD9-81ED-4DB2-BD59-A6C34878D82A}">
                    <a16:rowId xmlns:a16="http://schemas.microsoft.com/office/drawing/2014/main" val="2458314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286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9B38-50A2-754A-7971-D352C652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Stress Management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2E1C17F-D790-8497-AC38-570292867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940728"/>
              </p:ext>
            </p:extLst>
          </p:nvPr>
        </p:nvGraphicFramePr>
        <p:xfrm>
          <a:off x="3033712" y="3285394"/>
          <a:ext cx="6124576" cy="14321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2288">
                  <a:extLst>
                    <a:ext uri="{9D8B030D-6E8A-4147-A177-3AD203B41FA5}">
                      <a16:colId xmlns:a16="http://schemas.microsoft.com/office/drawing/2014/main" val="2378544572"/>
                    </a:ext>
                  </a:extLst>
                </a:gridCol>
                <a:gridCol w="3062288">
                  <a:extLst>
                    <a:ext uri="{9D8B030D-6E8A-4147-A177-3AD203B41FA5}">
                      <a16:colId xmlns:a16="http://schemas.microsoft.com/office/drawing/2014/main" val="1220705397"/>
                    </a:ext>
                  </a:extLst>
                </a:gridCol>
              </a:tblGrid>
              <a:tr h="33464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Stress Management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1885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Proper Handling and Transport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Providing Adequate Shelter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1864902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Low-stress handling techniques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Transportation practices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Weather Protection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Comfortable bedding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Space Requirements </a:t>
                      </a:r>
                      <a:endParaRPr lang="en-US" sz="11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6234494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F7F118-3D03-E61F-B606-C64A4C586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450805"/>
              </p:ext>
            </p:extLst>
          </p:nvPr>
        </p:nvGraphicFramePr>
        <p:xfrm>
          <a:off x="952533" y="1966293"/>
          <a:ext cx="10286933" cy="44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9025">
                  <a:extLst>
                    <a:ext uri="{9D8B030D-6E8A-4147-A177-3AD203B41FA5}">
                      <a16:colId xmlns:a16="http://schemas.microsoft.com/office/drawing/2014/main" val="2378544572"/>
                    </a:ext>
                  </a:extLst>
                </a:gridCol>
                <a:gridCol w="4457908">
                  <a:extLst>
                    <a:ext uri="{9D8B030D-6E8A-4147-A177-3AD203B41FA5}">
                      <a16:colId xmlns:a16="http://schemas.microsoft.com/office/drawing/2014/main" val="1220705397"/>
                    </a:ext>
                  </a:extLst>
                </a:gridCol>
              </a:tblGrid>
              <a:tr h="95623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Stress Management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7551" marR="167551" marT="167551" marB="16755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18852"/>
                  </a:ext>
                </a:extLst>
              </a:tr>
              <a:tr h="9562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dirty="0">
                          <a:effectLst/>
                        </a:rPr>
                        <a:t>Proper Handling and Transport 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7551" marR="167551" marT="167551" marB="167551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>
                          <a:effectLst/>
                        </a:rPr>
                        <a:t>Providing Adequate Shelter 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7551" marR="167551" marT="167551" marB="167551"/>
                </a:tc>
                <a:extLst>
                  <a:ext uri="{0D108BD9-81ED-4DB2-BD59-A6C34878D82A}">
                    <a16:rowId xmlns:a16="http://schemas.microsoft.com/office/drawing/2014/main" val="2618649020"/>
                  </a:ext>
                </a:extLst>
              </a:tr>
              <a:tr h="2539694"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Low-stress handling techniques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Transportation practices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7551" marR="167551" marT="167551" marB="167551"/>
                </a:tc>
                <a:tc>
                  <a:txBody>
                    <a:bodyPr/>
                    <a:lstStyle/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Weather Protection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Comfortable bedding</a:t>
                      </a:r>
                    </a:p>
                    <a:p>
                      <a:pPr marL="457200" marR="0" lvl="0" indent="-4572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800" u="none" strike="noStrike" dirty="0">
                          <a:effectLst/>
                        </a:rPr>
                        <a:t>Space Requirements </a:t>
                      </a:r>
                      <a:endParaRPr lang="en-US" sz="28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67551" marR="167551" marT="167551" marB="167551"/>
                </a:tc>
                <a:extLst>
                  <a:ext uri="{0D108BD9-81ED-4DB2-BD59-A6C34878D82A}">
                    <a16:rowId xmlns:a16="http://schemas.microsoft.com/office/drawing/2014/main" val="426234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27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AE22-84AC-0D6F-2124-F2AABC88C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 Exit Ticket</a:t>
            </a:r>
          </a:p>
        </p:txBody>
      </p:sp>
      <p:pic>
        <p:nvPicPr>
          <p:cNvPr id="5" name="Content Placeholder 4" descr="Ticket outline">
            <a:extLst>
              <a:ext uri="{FF2B5EF4-FFF2-40B4-BE49-F238E27FC236}">
                <a16:creationId xmlns:a16="http://schemas.microsoft.com/office/drawing/2014/main" id="{8F90ED6C-D5B2-C7A7-096F-3E1849B1B7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65779" y="471073"/>
            <a:ext cx="7178722" cy="717872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825AB5-763B-F14E-34D3-944B0CEB99FA}"/>
              </a:ext>
            </a:extLst>
          </p:cNvPr>
          <p:cNvSpPr txBox="1"/>
          <p:nvPr/>
        </p:nvSpPr>
        <p:spPr>
          <a:xfrm>
            <a:off x="4899546" y="3429000"/>
            <a:ext cx="353477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What are four ways that you can monitor cattle herd health?</a:t>
            </a:r>
          </a:p>
        </p:txBody>
      </p:sp>
    </p:spTree>
    <p:extLst>
      <p:ext uri="{BB962C8B-B14F-4D97-AF65-F5344CB8AC3E}">
        <p14:creationId xmlns:p14="http://schemas.microsoft.com/office/powerpoint/2010/main" val="60092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41A0E-1CAD-E5CA-3D28-4D91B3FF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Quarantine Procedures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75E69D-947F-0654-00A4-4A03583DE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235048"/>
              </p:ext>
            </p:extLst>
          </p:nvPr>
        </p:nvGraphicFramePr>
        <p:xfrm>
          <a:off x="3028950" y="2365183"/>
          <a:ext cx="6134100" cy="3273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7050">
                  <a:extLst>
                    <a:ext uri="{9D8B030D-6E8A-4147-A177-3AD203B41FA5}">
                      <a16:colId xmlns:a16="http://schemas.microsoft.com/office/drawing/2014/main" val="333395721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21313753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Quarantine Procedures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75954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000">
                          <a:effectLst/>
                        </a:rPr>
                        <a:t>Facility Preparations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Separate Area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Sanitation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Ventilation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80840193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000">
                          <a:effectLst/>
                        </a:rPr>
                        <a:t>Initial Health Assessment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Vet Inspection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Health Records 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3574263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000">
                          <a:effectLst/>
                        </a:rPr>
                        <a:t>Monitoring Period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Duration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Daily Monitoring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Record Keeping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770131432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000">
                          <a:effectLst/>
                        </a:rPr>
                        <a:t>Testing and Treatment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Disease Testing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Vaccinations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Deworming </a:t>
                      </a:r>
                      <a:endParaRPr lang="en-US" sz="11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4475398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EFDC19-740F-8B70-0274-7C18FD3F2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748573"/>
              </p:ext>
            </p:extLst>
          </p:nvPr>
        </p:nvGraphicFramePr>
        <p:xfrm>
          <a:off x="1244234" y="1675227"/>
          <a:ext cx="9703533" cy="515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1104">
                  <a:extLst>
                    <a:ext uri="{9D8B030D-6E8A-4147-A177-3AD203B41FA5}">
                      <a16:colId xmlns:a16="http://schemas.microsoft.com/office/drawing/2014/main" val="333395721"/>
                    </a:ext>
                  </a:extLst>
                </a:gridCol>
                <a:gridCol w="4202429">
                  <a:extLst>
                    <a:ext uri="{9D8B030D-6E8A-4147-A177-3AD203B41FA5}">
                      <a16:colId xmlns:a16="http://schemas.microsoft.com/office/drawing/2014/main" val="2213137530"/>
                    </a:ext>
                  </a:extLst>
                </a:gridCol>
              </a:tblGrid>
              <a:tr h="40702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</a:rPr>
                        <a:t>Quarantine Procedures 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75954"/>
                  </a:ext>
                </a:extLst>
              </a:tr>
              <a:tr h="108104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2000" dirty="0">
                          <a:effectLst/>
                        </a:rPr>
                        <a:t>Facility Preparations 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Separate Area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Sanitation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Ventilation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extLst>
                  <a:ext uri="{0D108BD9-81ED-4DB2-BD59-A6C34878D82A}">
                    <a16:rowId xmlns:a16="http://schemas.microsoft.com/office/drawing/2014/main" val="1808401930"/>
                  </a:ext>
                </a:extLst>
              </a:tr>
              <a:tr h="744037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</a:pPr>
                      <a:r>
                        <a:rPr lang="en-US" sz="2000" dirty="0">
                          <a:effectLst/>
                        </a:rPr>
                        <a:t>Initial Health Assessment 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Vet Inspection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Health Records 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extLst>
                  <a:ext uri="{0D108BD9-81ED-4DB2-BD59-A6C34878D82A}">
                    <a16:rowId xmlns:a16="http://schemas.microsoft.com/office/drawing/2014/main" val="133574263"/>
                  </a:ext>
                </a:extLst>
              </a:tr>
              <a:tr h="108104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3"/>
                      </a:pPr>
                      <a:r>
                        <a:rPr lang="en-US" sz="2000" dirty="0">
                          <a:effectLst/>
                        </a:rPr>
                        <a:t>Monitoring Period 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Duration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Daily Monitoring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Record Keeping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extLst>
                  <a:ext uri="{0D108BD9-81ED-4DB2-BD59-A6C34878D82A}">
                    <a16:rowId xmlns:a16="http://schemas.microsoft.com/office/drawing/2014/main" val="770131432"/>
                  </a:ext>
                </a:extLst>
              </a:tr>
              <a:tr h="108104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4"/>
                      </a:pPr>
                      <a:r>
                        <a:rPr lang="en-US" sz="2000" dirty="0">
                          <a:effectLst/>
                        </a:rPr>
                        <a:t>Testing and Treatment 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Disease Testing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Vaccinations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Deworming 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80856" marR="80856" marT="80856" marB="80856"/>
                </a:tc>
                <a:extLst>
                  <a:ext uri="{0D108BD9-81ED-4DB2-BD59-A6C34878D82A}">
                    <a16:rowId xmlns:a16="http://schemas.microsoft.com/office/drawing/2014/main" val="2344753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607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357B-9233-25F7-A5CC-3B9FEC1D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Biosecurity Measures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F5706A-D9D5-A2A6-C508-56F1BD954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755643"/>
              </p:ext>
            </p:extLst>
          </p:nvPr>
        </p:nvGraphicFramePr>
        <p:xfrm>
          <a:off x="2986087" y="2497517"/>
          <a:ext cx="6219826" cy="3008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9913">
                  <a:extLst>
                    <a:ext uri="{9D8B030D-6E8A-4147-A177-3AD203B41FA5}">
                      <a16:colId xmlns:a16="http://schemas.microsoft.com/office/drawing/2014/main" val="16215234"/>
                    </a:ext>
                  </a:extLst>
                </a:gridCol>
                <a:gridCol w="3109913">
                  <a:extLst>
                    <a:ext uri="{9D8B030D-6E8A-4147-A177-3AD203B41FA5}">
                      <a16:colId xmlns:a16="http://schemas.microsoft.com/office/drawing/2014/main" val="2758186627"/>
                    </a:ext>
                  </a:extLst>
                </a:gridCol>
              </a:tblGrid>
              <a:tr h="23114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Biosecurity Measures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25830"/>
                  </a:ext>
                </a:extLst>
              </a:tr>
              <a:tr h="473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Personnel Protocols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Restricted Access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Protective Clothing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Hygiene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708468800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Equipment Management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Dedicated Equipment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Disinfection 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74365830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Environmental Control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Waste Management</a:t>
                      </a:r>
                      <a:endParaRPr lang="en-US" sz="1100" u="none" strike="noStrike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>
                          <a:effectLst/>
                        </a:rPr>
                        <a:t>Rodent and Pest Control </a:t>
                      </a:r>
                      <a:endParaRPr lang="en-US" sz="1100" u="none" strike="noStrike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310302"/>
                  </a:ext>
                </a:extLst>
              </a:tr>
              <a:tr h="473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Integration into the Main Herd </a:t>
                      </a:r>
                      <a:endParaRPr lang="en-US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Final Health Check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Gradual Introduction</a:t>
                      </a:r>
                      <a:endParaRPr lang="en-US" sz="1100" u="none" strike="noStrike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●"/>
                      </a:pPr>
                      <a:r>
                        <a:rPr lang="en-US" sz="1000" u="none" strike="noStrike" dirty="0">
                          <a:effectLst/>
                        </a:rPr>
                        <a:t>Continued Monitoring </a:t>
                      </a:r>
                      <a:endParaRPr lang="en-US" sz="1100" u="none" strike="noStrike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6322724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1309AA-3498-BCDA-40CC-D88396660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29816"/>
              </p:ext>
            </p:extLst>
          </p:nvPr>
        </p:nvGraphicFramePr>
        <p:xfrm>
          <a:off x="1090650" y="1931158"/>
          <a:ext cx="10010699" cy="4727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2376">
                  <a:extLst>
                    <a:ext uri="{9D8B030D-6E8A-4147-A177-3AD203B41FA5}">
                      <a16:colId xmlns:a16="http://schemas.microsoft.com/office/drawing/2014/main" val="16215234"/>
                    </a:ext>
                  </a:extLst>
                </a:gridCol>
                <a:gridCol w="5028323">
                  <a:extLst>
                    <a:ext uri="{9D8B030D-6E8A-4147-A177-3AD203B41FA5}">
                      <a16:colId xmlns:a16="http://schemas.microsoft.com/office/drawing/2014/main" val="2758186627"/>
                    </a:ext>
                  </a:extLst>
                </a:gridCol>
              </a:tblGrid>
              <a:tr h="396084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>
                          <a:effectLst/>
                        </a:rPr>
                        <a:t>Biosecurity Measures 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25830"/>
                  </a:ext>
                </a:extLst>
              </a:tr>
              <a:tr h="10519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Personnel Protocols </a:t>
                      </a:r>
                      <a:endParaRPr lang="en-US" sz="2000" dirty="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Restricted Access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Protective Clothing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Hygiene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extLst>
                  <a:ext uri="{0D108BD9-81ED-4DB2-BD59-A6C34878D82A}">
                    <a16:rowId xmlns:a16="http://schemas.microsoft.com/office/drawing/2014/main" val="2708468800"/>
                  </a:ext>
                </a:extLst>
              </a:tr>
              <a:tr h="7240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Equipment Management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Dedicated Equipment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Disinfection 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extLst>
                  <a:ext uri="{0D108BD9-81ED-4DB2-BD59-A6C34878D82A}">
                    <a16:rowId xmlns:a16="http://schemas.microsoft.com/office/drawing/2014/main" val="1374365830"/>
                  </a:ext>
                </a:extLst>
              </a:tr>
              <a:tr h="7240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Environmental Control </a:t>
                      </a:r>
                      <a:endParaRPr lang="en-US" sz="2000" dirty="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Waste Management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Rodent and Pest Control 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extLst>
                  <a:ext uri="{0D108BD9-81ED-4DB2-BD59-A6C34878D82A}">
                    <a16:rowId xmlns:a16="http://schemas.microsoft.com/office/drawing/2014/main" val="39310302"/>
                  </a:ext>
                </a:extLst>
              </a:tr>
              <a:tr h="10519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Integration into the Main Herd </a:t>
                      </a:r>
                      <a:endParaRPr lang="en-US" sz="20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Final Health Check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Gradual Introduction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u="none" strike="noStrike" dirty="0">
                          <a:effectLst/>
                        </a:rPr>
                        <a:t>Continued Monitoring </a:t>
                      </a:r>
                      <a:endParaRPr lang="en-US" sz="20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78682" marR="78682" marT="78682" marB="78682"/>
                </a:tc>
                <a:extLst>
                  <a:ext uri="{0D108BD9-81ED-4DB2-BD59-A6C34878D82A}">
                    <a16:rowId xmlns:a16="http://schemas.microsoft.com/office/drawing/2014/main" val="236322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75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3DE4B-6827-CAF8-53EC-D2E5D4D1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C06B-DC31-6028-F458-50130AEF5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2 Exit Ticket</a:t>
            </a:r>
          </a:p>
        </p:txBody>
      </p:sp>
      <p:pic>
        <p:nvPicPr>
          <p:cNvPr id="5" name="Content Placeholder 4" descr="Ticket outline">
            <a:extLst>
              <a:ext uri="{FF2B5EF4-FFF2-40B4-BE49-F238E27FC236}">
                <a16:creationId xmlns:a16="http://schemas.microsoft.com/office/drawing/2014/main" id="{4D2F6AB3-9E80-9550-5F61-8845ACE96B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65779" y="471073"/>
            <a:ext cx="7178722" cy="717872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DDF595-AB5A-6796-04CE-B0261132AEEA}"/>
              </a:ext>
            </a:extLst>
          </p:cNvPr>
          <p:cNvSpPr txBox="1"/>
          <p:nvPr/>
        </p:nvSpPr>
        <p:spPr>
          <a:xfrm>
            <a:off x="4899546" y="3429000"/>
            <a:ext cx="353477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/>
                <a:latin typeface="Open Sans" panose="020B0606030504020204" pitchFamily="34" charset="0"/>
                <a:ea typeface="Open Sans" panose="020B0606030504020204" pitchFamily="34" charset="0"/>
              </a:rPr>
              <a:t>What are 3 security measures to take when handling a new animal in the quarantine period?</a:t>
            </a:r>
            <a:r>
              <a:rPr lang="en-US" sz="2800" dirty="0">
                <a:effectLst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3188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8D2D-D080-0AD1-FC60-1A6D2DE48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41476" cy="1006475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Records for Cattle Herd Management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75C01C-0EB4-962F-37D7-0C9FA962D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26926"/>
              </p:ext>
            </p:extLst>
          </p:nvPr>
        </p:nvGraphicFramePr>
        <p:xfrm>
          <a:off x="435428" y="1886857"/>
          <a:ext cx="5677508" cy="477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8754">
                  <a:extLst>
                    <a:ext uri="{9D8B030D-6E8A-4147-A177-3AD203B41FA5}">
                      <a16:colId xmlns:a16="http://schemas.microsoft.com/office/drawing/2014/main" val="1075051663"/>
                    </a:ext>
                  </a:extLst>
                </a:gridCol>
                <a:gridCol w="2838754">
                  <a:extLst>
                    <a:ext uri="{9D8B030D-6E8A-4147-A177-3AD203B41FA5}">
                      <a16:colId xmlns:a16="http://schemas.microsoft.com/office/drawing/2014/main" val="1915769706"/>
                    </a:ext>
                  </a:extLst>
                </a:gridCol>
              </a:tblGrid>
              <a:tr h="34084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Basic Records for Beef and Dairy Cattle Health Management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44911"/>
                  </a:ext>
                </a:extLst>
              </a:tr>
              <a:tr h="6971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Identification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Individual Animal Identification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Herd Inventory 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2760769345"/>
                  </a:ext>
                </a:extLst>
              </a:tr>
              <a:tr h="17816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Health and Treatment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Vaccination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Disease Testing Records 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Veterinary Visits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Medical Treatments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Surgical Procedures 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119487459"/>
                  </a:ext>
                </a:extLst>
              </a:tr>
              <a:tr h="1053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Reproductive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Breeding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Calving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Pregnancy Checks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2286909293"/>
                  </a:ext>
                </a:extLst>
              </a:tr>
              <a:tr h="6971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Nutritional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Feed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Feed Intake Monitoring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12442950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A4C2970-0E1F-DA51-2E3F-D9198B331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532878"/>
              </p:ext>
            </p:extLst>
          </p:nvPr>
        </p:nvGraphicFramePr>
        <p:xfrm>
          <a:off x="6146800" y="2220685"/>
          <a:ext cx="5976550" cy="3833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275">
                  <a:extLst>
                    <a:ext uri="{9D8B030D-6E8A-4147-A177-3AD203B41FA5}">
                      <a16:colId xmlns:a16="http://schemas.microsoft.com/office/drawing/2014/main" val="1437123051"/>
                    </a:ext>
                  </a:extLst>
                </a:gridCol>
                <a:gridCol w="2988275">
                  <a:extLst>
                    <a:ext uri="{9D8B030D-6E8A-4147-A177-3AD203B41FA5}">
                      <a16:colId xmlns:a16="http://schemas.microsoft.com/office/drawing/2014/main" val="3887849734"/>
                    </a:ext>
                  </a:extLst>
                </a:gridCol>
              </a:tblGrid>
              <a:tr h="6925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Production Records (Dairy Specific) </a:t>
                      </a:r>
                      <a:endParaRPr lang="en-US" sz="1600" b="0">
                        <a:solidFill>
                          <a:schemeClr val="tx1"/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Milk Production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Lactation Records</a:t>
                      </a:r>
                      <a:endParaRPr lang="en-US" sz="1600" b="0" u="none" strike="noStrike">
                        <a:solidFill>
                          <a:schemeClr val="tx1"/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>
                    <a:solidFill>
                      <a:srgbClr val="E9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73121"/>
                  </a:ext>
                </a:extLst>
              </a:tr>
              <a:tr h="1063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Biosecurity and Environmental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Quarantine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Cleaning and Disinfection Logs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Pasture and Grazing Records 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3913260145"/>
                  </a:ext>
                </a:extLst>
              </a:tr>
              <a:tr h="6925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Mortality and Culling Records </a:t>
                      </a:r>
                      <a:endParaRPr lang="en-US" sz="160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Mortality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Culling Records 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2314994580"/>
                  </a:ext>
                </a:extLst>
              </a:tr>
              <a:tr h="6925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Transportation and Movement Records </a:t>
                      </a:r>
                      <a:endParaRPr lang="en-US" sz="1600" dirty="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Movement Records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Health Certificate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1710979962"/>
                  </a:ext>
                </a:extLst>
              </a:tr>
              <a:tr h="6925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Regulatory Compliance Records </a:t>
                      </a:r>
                      <a:endParaRPr lang="en-US" sz="1600" dirty="0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Compliance Documentation</a:t>
                      </a:r>
                    </a:p>
                    <a:p>
                      <a:pPr marL="285750" marR="0" lvl="0" indent="-2857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u="none" strike="noStrike" dirty="0">
                          <a:effectLst/>
                        </a:rPr>
                        <a:t>Animal Welfare </a:t>
                      </a:r>
                      <a:endParaRPr lang="en-US" sz="1600" u="none" strike="noStrike">
                        <a:effectLst/>
                        <a:latin typeface="Aptos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6370" marR="36370" marT="36370" marB="36370"/>
                </a:tc>
                <a:extLst>
                  <a:ext uri="{0D108BD9-81ED-4DB2-BD59-A6C34878D82A}">
                    <a16:rowId xmlns:a16="http://schemas.microsoft.com/office/drawing/2014/main" val="1786655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242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874D-EDA9-CBD0-B552-59D717A0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CEE37-7FAC-78D5-00C2-FE03E5E3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4 Exit Ticket</a:t>
            </a:r>
          </a:p>
        </p:txBody>
      </p:sp>
      <p:pic>
        <p:nvPicPr>
          <p:cNvPr id="5" name="Content Placeholder 4" descr="Ticket outline">
            <a:extLst>
              <a:ext uri="{FF2B5EF4-FFF2-40B4-BE49-F238E27FC236}">
                <a16:creationId xmlns:a16="http://schemas.microsoft.com/office/drawing/2014/main" id="{A4F52C79-5086-81AF-1BD0-002E089071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65779" y="471073"/>
            <a:ext cx="7178722" cy="717872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8529DF-A46A-7321-83EA-E24BCA4B03D0}"/>
              </a:ext>
            </a:extLst>
          </p:cNvPr>
          <p:cNvSpPr txBox="1"/>
          <p:nvPr/>
        </p:nvSpPr>
        <p:spPr>
          <a:xfrm>
            <a:off x="4793012" y="3095673"/>
            <a:ext cx="3626789" cy="304698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dirty="0">
                <a:effectLst/>
                <a:latin typeface="Open Sans"/>
                <a:ea typeface="Open Sans"/>
                <a:cs typeface="Open Sans"/>
              </a:rPr>
              <a:t>Name three specific types of data cattle producers should keep in </a:t>
            </a:r>
            <a:r>
              <a:rPr lang="en-US" sz="3200" dirty="0">
                <a:latin typeface="Open Sans"/>
                <a:ea typeface="Open Sans"/>
                <a:cs typeface="Open Sans"/>
              </a:rPr>
              <a:t>their records</a:t>
            </a:r>
            <a:r>
              <a:rPr lang="en-US" sz="3200" dirty="0">
                <a:effectLst/>
                <a:latin typeface="Open Sans"/>
                <a:ea typeface="Open Sans"/>
                <a:cs typeface="Open Sans"/>
              </a:rPr>
              <a:t>.</a:t>
            </a:r>
            <a:r>
              <a:rPr lang="en-US" sz="3200" dirty="0">
                <a:effectLst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32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539</Words>
  <Application>Microsoft Office PowerPoint</Application>
  <PresentationFormat>Widescreen</PresentationFormat>
  <Paragraphs>178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Herd Health of Beef and Dairy Cattle</vt:lpstr>
      <vt:lpstr>Lesson Objectives</vt:lpstr>
      <vt:lpstr>Routine Health Checks</vt:lpstr>
      <vt:lpstr>Nutrition and Feeding Practices</vt:lpstr>
      <vt:lpstr>Vaccination and Deworming </vt:lpstr>
      <vt:lpstr>Stress Management</vt:lpstr>
      <vt:lpstr>Objective 1 Exit Ticket</vt:lpstr>
      <vt:lpstr>Quarantine Procedures</vt:lpstr>
      <vt:lpstr>Biosecurity Measures</vt:lpstr>
      <vt:lpstr>Objective 2 Exit Ticket</vt:lpstr>
      <vt:lpstr>Basic Records for Cattle Herd Management</vt:lpstr>
      <vt:lpstr>Objective 4 Exit Ticket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Kent</dc:creator>
  <cp:lastModifiedBy>Marie Steskal</cp:lastModifiedBy>
  <cp:revision>35</cp:revision>
  <dcterms:created xsi:type="dcterms:W3CDTF">2023-09-14T17:49:28Z</dcterms:created>
  <dcterms:modified xsi:type="dcterms:W3CDTF">2026-07-07T19:14:10Z</dcterms:modified>
</cp:coreProperties>
</file>