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6" r:id="rId11"/>
    <p:sldId id="265" r:id="rId12"/>
    <p:sldId id="269"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eef and Dairy" id="{D703841B-DDD4-9F4B-AEA1-98C71D470841}">
          <p14:sldIdLst>
            <p14:sldId id="256"/>
            <p14:sldId id="257"/>
            <p14:sldId id="258"/>
            <p14:sldId id="259"/>
            <p14:sldId id="260"/>
            <p14:sldId id="261"/>
            <p14:sldId id="262"/>
            <p14:sldId id="263"/>
            <p14:sldId id="264"/>
            <p14:sldId id="266"/>
            <p14:sldId id="265"/>
            <p14:sldId id="269"/>
            <p14:sldId id="270"/>
          </p14:sldIdLst>
        </p14:section>
        <p14:section name="Sheep &amp; Goat" id="{347085B0-578F-9E49-B9E2-CF65358357C3}">
          <p14:sldIdLst/>
        </p14:section>
        <p14:section name="Swine and Equine" id="{D07878B2-93CA-014B-A383-E15D9F39796C}">
          <p14:sldIdLst/>
        </p14:section>
        <p14:section name="Rabbits and Poultry" id="{90139707-596F-6A4C-897A-FA1665544A2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2F3C48-414C-A6D3-0669-9DBF3EDA0BF8}" name="Marie Steskal" initials="MS" userId="Marie Steskal" providerId="None"/>
  <p188:author id="{AF191B67-FEA6-3B1F-BABE-012E07A86C7E}" name="Hannah Wedger" initials="" userId="S::hwedger@vivayic.com::3ff1742b-ecd4-4d88-b0c0-326f6cba5960" providerId="AD"/>
  <p188:author id="{2285029B-F2CF-1BA4-F595-DCBF584A8B98}" name="Lauren Millang" initials="" userId="S::lmillang@vivayic.com::934f24ef-929f-4e25-a389-2cee3b74191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D7F7F"/>
    <a:srgbClr val="62BCCD"/>
    <a:srgbClr val="337AC0"/>
    <a:srgbClr val="E9ECF5"/>
    <a:srgbClr val="28B1B1"/>
    <a:srgbClr val="327AC1"/>
    <a:srgbClr val="283A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23"/>
    <p:restoredTop sz="90967"/>
  </p:normalViewPr>
  <p:slideViewPr>
    <p:cSldViewPr snapToGrid="0">
      <p:cViewPr varScale="1">
        <p:scale>
          <a:sx n="120" d="100"/>
          <a:sy n="120" d="100"/>
        </p:scale>
        <p:origin x="1224" y="1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760D0D-33F5-0145-A471-5F698F46542E}" type="datetimeFigureOut">
              <a:rPr lang="en-US" smtClean="0"/>
              <a:t>5/27/25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2A18BE-6CB6-B448-8933-317536D5BD01}" type="slidenum">
              <a:rPr lang="en-US" smtClean="0"/>
              <a:t>‹#›</a:t>
            </a:fld>
            <a:endParaRPr lang="en-US"/>
          </a:p>
        </p:txBody>
      </p:sp>
    </p:spTree>
    <p:extLst>
      <p:ext uri="{BB962C8B-B14F-4D97-AF65-F5344CB8AC3E}">
        <p14:creationId xmlns:p14="http://schemas.microsoft.com/office/powerpoint/2010/main" val="3956514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Listen for: “Chewing their cud” for content, “Switching their tail or flipping their ears” for agitated, “Moving/running away” for scared  </a:t>
            </a:r>
          </a:p>
          <a:p>
            <a:endParaRPr lang="en-US" dirty="0"/>
          </a:p>
          <a:p>
            <a:r>
              <a:rPr lang="en-US" dirty="0"/>
              <a:t> </a:t>
            </a:r>
          </a:p>
        </p:txBody>
      </p:sp>
      <p:sp>
        <p:nvSpPr>
          <p:cNvPr id="4" name="Slide Number Placeholder 3"/>
          <p:cNvSpPr>
            <a:spLocks noGrp="1"/>
          </p:cNvSpPr>
          <p:nvPr>
            <p:ph type="sldNum" sz="quarter" idx="5"/>
          </p:nvPr>
        </p:nvSpPr>
        <p:spPr/>
        <p:txBody>
          <a:bodyPr/>
          <a:lstStyle/>
          <a:p>
            <a:fld id="{612A18BE-6CB6-B448-8933-317536D5BD01}" type="slidenum">
              <a:rPr lang="en-US" smtClean="0"/>
              <a:t>3</a:t>
            </a:fld>
            <a:endParaRPr lang="en-US"/>
          </a:p>
        </p:txBody>
      </p:sp>
    </p:spTree>
    <p:extLst>
      <p:ext uri="{BB962C8B-B14F-4D97-AF65-F5344CB8AC3E}">
        <p14:creationId xmlns:p14="http://schemas.microsoft.com/office/powerpoint/2010/main" val="3291773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2A18BE-6CB6-B448-8933-317536D5BD01}" type="slidenum">
              <a:rPr lang="en-US" smtClean="0"/>
              <a:t>4</a:t>
            </a:fld>
            <a:endParaRPr lang="en-US"/>
          </a:p>
        </p:txBody>
      </p:sp>
    </p:spTree>
    <p:extLst>
      <p:ext uri="{BB962C8B-B14F-4D97-AF65-F5344CB8AC3E}">
        <p14:creationId xmlns:p14="http://schemas.microsoft.com/office/powerpoint/2010/main" val="4209025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as to situational awareness in public. “Do you ever become aware of someone moving into your “bubble”? Cattle are the same way when we move into their flight zone. They can feel uncomfortable and move away from the pressure just as we tend to move away from uncomfortable situations.” </a:t>
            </a:r>
          </a:p>
          <a:p>
            <a:endParaRPr lang="en-US" dirty="0"/>
          </a:p>
          <a:p>
            <a:r>
              <a:rPr lang="en-US" dirty="0"/>
              <a:t>Provide any Reference / Sources for where the image/ content/ came from: </a:t>
            </a:r>
          </a:p>
          <a:p>
            <a:endParaRPr lang="en-US" dirty="0"/>
          </a:p>
          <a:p>
            <a:r>
              <a:rPr lang="en-US" dirty="0"/>
              <a:t>https://</a:t>
            </a:r>
            <a:r>
              <a:rPr lang="en-US" dirty="0" err="1"/>
              <a:t>extension.msstate.edu</a:t>
            </a:r>
            <a:r>
              <a:rPr lang="en-US" dirty="0"/>
              <a:t>/publications/publications/beef-cattle-behavior-and-handling </a:t>
            </a:r>
          </a:p>
        </p:txBody>
      </p:sp>
      <p:sp>
        <p:nvSpPr>
          <p:cNvPr id="4" name="Slide Number Placeholder 3"/>
          <p:cNvSpPr>
            <a:spLocks noGrp="1"/>
          </p:cNvSpPr>
          <p:nvPr>
            <p:ph type="sldNum" sz="quarter" idx="5"/>
          </p:nvPr>
        </p:nvSpPr>
        <p:spPr/>
        <p:txBody>
          <a:bodyPr/>
          <a:lstStyle/>
          <a:p>
            <a:fld id="{612A18BE-6CB6-B448-8933-317536D5BD01}" type="slidenum">
              <a:rPr lang="en-US" smtClean="0"/>
              <a:t>6</a:t>
            </a:fld>
            <a:endParaRPr lang="en-US"/>
          </a:p>
        </p:txBody>
      </p:sp>
    </p:spTree>
    <p:extLst>
      <p:ext uri="{BB962C8B-B14F-4D97-AF65-F5344CB8AC3E}">
        <p14:creationId xmlns:p14="http://schemas.microsoft.com/office/powerpoint/2010/main" val="567593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2A18BE-6CB6-B448-8933-317536D5BD01}" type="slidenum">
              <a:rPr lang="en-US" smtClean="0"/>
              <a:t>9</a:t>
            </a:fld>
            <a:endParaRPr lang="en-US"/>
          </a:p>
        </p:txBody>
      </p:sp>
    </p:spTree>
    <p:extLst>
      <p:ext uri="{BB962C8B-B14F-4D97-AF65-F5344CB8AC3E}">
        <p14:creationId xmlns:p14="http://schemas.microsoft.com/office/powerpoint/2010/main" val="3406344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Open Sans" panose="020B0606030504020204" pitchFamily="34" charset="0"/>
              </a:rPr>
              <a:t>https://</a:t>
            </a:r>
            <a:r>
              <a:rPr lang="en-US" sz="1800" b="0" i="0" dirty="0" err="1">
                <a:solidFill>
                  <a:srgbClr val="000000"/>
                </a:solidFill>
                <a:effectLst/>
                <a:latin typeface="Open Sans" panose="020B0606030504020204" pitchFamily="34" charset="0"/>
              </a:rPr>
              <a:t>www.youtube.com</a:t>
            </a:r>
            <a:r>
              <a:rPr lang="en-US" sz="1800" b="0" i="0" dirty="0">
                <a:solidFill>
                  <a:srgbClr val="000000"/>
                </a:solidFill>
                <a:effectLst/>
                <a:latin typeface="Open Sans" panose="020B0606030504020204" pitchFamily="34" charset="0"/>
              </a:rPr>
              <a:t>/</a:t>
            </a:r>
            <a:r>
              <a:rPr lang="en-US" sz="1800" b="0" i="0" dirty="0" err="1">
                <a:solidFill>
                  <a:srgbClr val="000000"/>
                </a:solidFill>
                <a:effectLst/>
                <a:latin typeface="Open Sans" panose="020B0606030504020204" pitchFamily="34" charset="0"/>
              </a:rPr>
              <a:t>watch?v</a:t>
            </a:r>
            <a:r>
              <a:rPr lang="en-US" sz="1800" b="0" i="0" dirty="0">
                <a:solidFill>
                  <a:srgbClr val="000000"/>
                </a:solidFill>
                <a:effectLst/>
                <a:latin typeface="Open Sans" panose="020B0606030504020204" pitchFamily="34" charset="0"/>
              </a:rPr>
              <a:t>=eJtM4zKI5ME </a:t>
            </a:r>
            <a:endParaRPr lang="en-US" dirty="0"/>
          </a:p>
        </p:txBody>
      </p:sp>
      <p:sp>
        <p:nvSpPr>
          <p:cNvPr id="4" name="Slide Number Placeholder 3"/>
          <p:cNvSpPr>
            <a:spLocks noGrp="1"/>
          </p:cNvSpPr>
          <p:nvPr>
            <p:ph type="sldNum" sz="quarter" idx="5"/>
          </p:nvPr>
        </p:nvSpPr>
        <p:spPr/>
        <p:txBody>
          <a:bodyPr/>
          <a:lstStyle/>
          <a:p>
            <a:fld id="{612A18BE-6CB6-B448-8933-317536D5BD01}" type="slidenum">
              <a:rPr lang="en-US" smtClean="0"/>
              <a:t>10</a:t>
            </a:fld>
            <a:endParaRPr lang="en-US"/>
          </a:p>
        </p:txBody>
      </p:sp>
    </p:spTree>
    <p:extLst>
      <p:ext uri="{BB962C8B-B14F-4D97-AF65-F5344CB8AC3E}">
        <p14:creationId xmlns:p14="http://schemas.microsoft.com/office/powerpoint/2010/main" val="2551079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lnSpc>
                <a:spcPts val="1200"/>
              </a:lnSpc>
              <a:buNone/>
            </a:pPr>
            <a:r>
              <a:rPr lang="en-US" sz="1800" b="0" i="0" dirty="0">
                <a:solidFill>
                  <a:srgbClr val="000000"/>
                </a:solidFill>
                <a:effectLst/>
                <a:latin typeface="Open Sans" panose="020B0606030504020204" pitchFamily="34" charset="0"/>
              </a:rPr>
              <a:t>Describe the Graphics needed on-screen. If you would like to use a video, please provide the link.  </a:t>
            </a:r>
            <a:endParaRPr lang="en-US" b="0" i="0" dirty="0">
              <a:solidFill>
                <a:srgbClr val="000000"/>
              </a:solidFill>
              <a:effectLst/>
              <a:latin typeface="Segoe UI" panose="020B0502040204020203" pitchFamily="34" charset="0"/>
            </a:endParaRPr>
          </a:p>
          <a:p>
            <a:pPr algn="l" rtl="0" fontAlgn="base">
              <a:lnSpc>
                <a:spcPts val="1200"/>
              </a:lnSpc>
              <a:buFont typeface="Arial" panose="020B0604020202020204" pitchFamily="34" charset="0"/>
              <a:buChar char="•"/>
            </a:pPr>
            <a:r>
              <a:rPr lang="en-US" sz="1800" b="0" i="0" dirty="0">
                <a:solidFill>
                  <a:srgbClr val="000000"/>
                </a:solidFill>
                <a:effectLst/>
                <a:latin typeface="Open Sans" panose="020B0606030504020204" pitchFamily="34" charset="0"/>
              </a:rPr>
              <a:t>Image of moving cattle](https://</a:t>
            </a:r>
            <a:r>
              <a:rPr lang="en-US" sz="1800" b="0" i="0" dirty="0" err="1">
                <a:solidFill>
                  <a:srgbClr val="000000"/>
                </a:solidFill>
                <a:effectLst/>
                <a:latin typeface="Open Sans" panose="020B0606030504020204" pitchFamily="34" charset="0"/>
              </a:rPr>
              <a:t>example.com</a:t>
            </a:r>
            <a:r>
              <a:rPr lang="en-US" sz="1800" b="0" i="0" dirty="0">
                <a:solidFill>
                  <a:srgbClr val="000000"/>
                </a:solidFill>
                <a:effectLst/>
                <a:latin typeface="Open Sans" panose="020B0606030504020204" pitchFamily="34" charset="0"/>
              </a:rPr>
              <a:t>/moving-</a:t>
            </a:r>
            <a:r>
              <a:rPr lang="en-US" sz="1800" b="0" i="0" dirty="0" err="1">
                <a:solidFill>
                  <a:srgbClr val="000000"/>
                </a:solidFill>
                <a:effectLst/>
                <a:latin typeface="Open Sans" panose="020B0606030504020204" pitchFamily="34" charset="0"/>
              </a:rPr>
              <a:t>cattle.jpg</a:t>
            </a:r>
            <a:r>
              <a:rPr lang="en-US" sz="1800" b="0" i="0" dirty="0">
                <a:solidFill>
                  <a:srgbClr val="000000"/>
                </a:solidFill>
                <a:effectLst/>
                <a:latin typeface="Open Sans" panose="020B0606030504020204" pitchFamily="34" charset="0"/>
              </a:rPr>
              <a:t>) </a:t>
            </a:r>
          </a:p>
          <a:p>
            <a:pPr algn="l" rtl="0" fontAlgn="base">
              <a:lnSpc>
                <a:spcPts val="1200"/>
              </a:lnSpc>
              <a:buFont typeface="Arial" panose="020B0604020202020204" pitchFamily="34" charset="0"/>
              <a:buChar char="•"/>
            </a:pPr>
            <a:r>
              <a:rPr lang="en-US" sz="1800" b="0" i="0" dirty="0">
                <a:solidFill>
                  <a:srgbClr val="000000"/>
                </a:solidFill>
                <a:effectLst/>
                <a:latin typeface="Open Sans" panose="020B0606030504020204" pitchFamily="34" charset="0"/>
              </a:rPr>
              <a:t>Video of Cargill’s Robot Cowboy moving cattle at a processing facility: https://</a:t>
            </a:r>
            <a:r>
              <a:rPr lang="en-US" sz="1800" b="0" i="0" dirty="0" err="1">
                <a:solidFill>
                  <a:srgbClr val="000000"/>
                </a:solidFill>
                <a:effectLst/>
                <a:latin typeface="Open Sans" panose="020B0606030504020204" pitchFamily="34" charset="0"/>
              </a:rPr>
              <a:t>youtu.be</a:t>
            </a:r>
            <a:r>
              <a:rPr lang="en-US" sz="1800" b="0" i="0" dirty="0">
                <a:solidFill>
                  <a:srgbClr val="000000"/>
                </a:solidFill>
                <a:effectLst/>
                <a:latin typeface="Open Sans" panose="020B0606030504020204" pitchFamily="34" charset="0"/>
              </a:rPr>
              <a:t>/Aehth3w9h04 </a:t>
            </a:r>
          </a:p>
          <a:p>
            <a:endParaRPr lang="en-US" dirty="0"/>
          </a:p>
        </p:txBody>
      </p:sp>
      <p:sp>
        <p:nvSpPr>
          <p:cNvPr id="4" name="Slide Number Placeholder 3"/>
          <p:cNvSpPr>
            <a:spLocks noGrp="1"/>
          </p:cNvSpPr>
          <p:nvPr>
            <p:ph type="sldNum" sz="quarter" idx="5"/>
          </p:nvPr>
        </p:nvSpPr>
        <p:spPr/>
        <p:txBody>
          <a:bodyPr/>
          <a:lstStyle/>
          <a:p>
            <a:fld id="{612A18BE-6CB6-B448-8933-317536D5BD01}" type="slidenum">
              <a:rPr lang="en-US" smtClean="0"/>
              <a:t>13</a:t>
            </a:fld>
            <a:endParaRPr lang="en-US"/>
          </a:p>
        </p:txBody>
      </p:sp>
    </p:spTree>
    <p:extLst>
      <p:ext uri="{BB962C8B-B14F-4D97-AF65-F5344CB8AC3E}">
        <p14:creationId xmlns:p14="http://schemas.microsoft.com/office/powerpoint/2010/main" val="35570265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jpeg"/><Relationship Id="rId4" Type="http://schemas.openxmlformats.org/officeDocument/2006/relationships/image" Target="../media/image8.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3.jpeg"/><Relationship Id="rId4" Type="http://schemas.openxmlformats.org/officeDocument/2006/relationships/image" Target="../media/image12.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7.jpeg"/><Relationship Id="rId4" Type="http://schemas.openxmlformats.org/officeDocument/2006/relationships/image" Target="../media/image16.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jp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1.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2.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3.jp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Beef&amp;Dai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619B4-619F-D561-1BEF-B2AFA45D826E}"/>
              </a:ext>
            </a:extLst>
          </p:cNvPr>
          <p:cNvSpPr>
            <a:spLocks noGrp="1"/>
          </p:cNvSpPr>
          <p:nvPr>
            <p:ph type="ctrTitle" hasCustomPrompt="1"/>
          </p:nvPr>
        </p:nvSpPr>
        <p:spPr>
          <a:xfrm>
            <a:off x="838200" y="1122363"/>
            <a:ext cx="5769429" cy="2387600"/>
          </a:xfrm>
        </p:spPr>
        <p:txBody>
          <a:bodyPr anchor="b"/>
          <a:lstStyle>
            <a:lvl1pPr algn="l">
              <a:defRPr sz="6000">
                <a:solidFill>
                  <a:srgbClr val="1D7F7F"/>
                </a:solidFill>
              </a:defRPr>
            </a:lvl1pPr>
          </a:lstStyle>
          <a:p>
            <a:r>
              <a:rPr lang="en-US" dirty="0"/>
              <a:t>(Insert Lesson Title)</a:t>
            </a:r>
          </a:p>
        </p:txBody>
      </p:sp>
      <p:sp>
        <p:nvSpPr>
          <p:cNvPr id="3" name="Subtitle 2">
            <a:extLst>
              <a:ext uri="{FF2B5EF4-FFF2-40B4-BE49-F238E27FC236}">
                <a16:creationId xmlns:a16="http://schemas.microsoft.com/office/drawing/2014/main" id="{4DF2BD2D-4E73-5C39-3DD1-ACEF7C2A4892}"/>
              </a:ext>
            </a:extLst>
          </p:cNvPr>
          <p:cNvSpPr>
            <a:spLocks noGrp="1"/>
          </p:cNvSpPr>
          <p:nvPr>
            <p:ph type="subTitle" idx="1"/>
          </p:nvPr>
        </p:nvSpPr>
        <p:spPr>
          <a:xfrm>
            <a:off x="8382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0B8CF7-3E58-3C6A-42EC-03377F791371}"/>
              </a:ext>
            </a:extLst>
          </p:cNvPr>
          <p:cNvSpPr>
            <a:spLocks noGrp="1"/>
          </p:cNvSpPr>
          <p:nvPr>
            <p:ph type="dt" sz="half" idx="10"/>
          </p:nvPr>
        </p:nvSpPr>
        <p:spPr/>
        <p:txBody>
          <a:bodyPr/>
          <a:lstStyle>
            <a:lvl1pPr>
              <a:defRPr>
                <a:solidFill>
                  <a:schemeClr val="bg1"/>
                </a:solidFill>
              </a:defRPr>
            </a:lvl1pPr>
          </a:lstStyle>
          <a:p>
            <a:fld id="{829D47F2-E1D4-5640-A79E-7949DC64EFB2}" type="datetimeFigureOut">
              <a:rPr lang="en-US" smtClean="0"/>
              <a:pPr/>
              <a:t>5/27/25</a:t>
            </a:fld>
            <a:endParaRPr lang="en-US"/>
          </a:p>
        </p:txBody>
      </p:sp>
      <p:sp>
        <p:nvSpPr>
          <p:cNvPr id="5" name="Footer Placeholder 4">
            <a:extLst>
              <a:ext uri="{FF2B5EF4-FFF2-40B4-BE49-F238E27FC236}">
                <a16:creationId xmlns:a16="http://schemas.microsoft.com/office/drawing/2014/main" id="{0BD1D5A6-11E5-8FFD-CA4D-E2B8D7EF29B4}"/>
              </a:ext>
            </a:extLst>
          </p:cNvPr>
          <p:cNvSpPr>
            <a:spLocks noGrp="1"/>
          </p:cNvSpPr>
          <p:nvPr>
            <p:ph type="ftr" sz="quarter" idx="11"/>
          </p:nvPr>
        </p:nvSpPr>
        <p:spPr/>
        <p:txBody>
          <a:bodyPr/>
          <a:lstStyle>
            <a:lvl1pPr>
              <a:defRPr>
                <a:solidFill>
                  <a:schemeClr val="bg1"/>
                </a:solidFill>
              </a:defRPr>
            </a:lvl1pPr>
          </a:lstStyle>
          <a:p>
            <a:r>
              <a:rPr lang="en-US" dirty="0"/>
              <a:t>Beef &amp; Dairy Units</a:t>
            </a:r>
          </a:p>
        </p:txBody>
      </p:sp>
      <p:sp>
        <p:nvSpPr>
          <p:cNvPr id="6" name="Slide Number Placeholder 5">
            <a:extLst>
              <a:ext uri="{FF2B5EF4-FFF2-40B4-BE49-F238E27FC236}">
                <a16:creationId xmlns:a16="http://schemas.microsoft.com/office/drawing/2014/main" id="{4108DC58-FFAB-1308-0A5E-5F15FD22C3D1}"/>
              </a:ext>
            </a:extLst>
          </p:cNvPr>
          <p:cNvSpPr>
            <a:spLocks noGrp="1"/>
          </p:cNvSpPr>
          <p:nvPr>
            <p:ph type="sldNum" sz="quarter" idx="12"/>
          </p:nvPr>
        </p:nvSpPr>
        <p:spPr/>
        <p:txBody>
          <a:bodyPr/>
          <a:lstStyle>
            <a:lvl1pPr>
              <a:defRPr>
                <a:solidFill>
                  <a:schemeClr val="bg1"/>
                </a:solidFill>
              </a:defRPr>
            </a:lvl1pPr>
          </a:lstStyle>
          <a:p>
            <a:fld id="{4CEDFD50-C400-B348-BE13-5F0E0B81EE8C}" type="slidenum">
              <a:rPr lang="en-US" smtClean="0"/>
              <a:pPr/>
              <a:t>‹#›</a:t>
            </a:fld>
            <a:endParaRPr lang="en-US"/>
          </a:p>
        </p:txBody>
      </p:sp>
      <p:pic>
        <p:nvPicPr>
          <p:cNvPr id="7" name="Picture 6">
            <a:extLst>
              <a:ext uri="{FF2B5EF4-FFF2-40B4-BE49-F238E27FC236}">
                <a16:creationId xmlns:a16="http://schemas.microsoft.com/office/drawing/2014/main" id="{4E67B21C-EABA-EA88-BD7C-6614471B65AF}"/>
              </a:ext>
            </a:extLst>
          </p:cNvPr>
          <p:cNvPicPr>
            <a:picLocks noChangeAspect="1"/>
          </p:cNvPicPr>
          <p:nvPr userDrawn="1"/>
        </p:nvPicPr>
        <p:blipFill>
          <a:blip r:embed="rId3"/>
          <a:srcRect l="12274" t="1400" r="10634" b="6110"/>
          <a:stretch/>
        </p:blipFill>
        <p:spPr>
          <a:xfrm>
            <a:off x="6424818" y="-655027"/>
            <a:ext cx="3450211" cy="3235360"/>
          </a:xfrm>
          <a:prstGeom prst="ellipse">
            <a:avLst/>
          </a:prstGeom>
        </p:spPr>
      </p:pic>
      <p:pic>
        <p:nvPicPr>
          <p:cNvPr id="11" name="Picture 10" descr="Cows looking at the camera">
            <a:extLst>
              <a:ext uri="{FF2B5EF4-FFF2-40B4-BE49-F238E27FC236}">
                <a16:creationId xmlns:a16="http://schemas.microsoft.com/office/drawing/2014/main" id="{A026E369-9630-7E8A-ADC2-9954EDD77999}"/>
              </a:ext>
            </a:extLst>
          </p:cNvPr>
          <p:cNvPicPr>
            <a:picLocks noChangeAspect="1"/>
          </p:cNvPicPr>
          <p:nvPr userDrawn="1"/>
        </p:nvPicPr>
        <p:blipFill>
          <a:blip r:embed="rId4"/>
          <a:srcRect l="721" t="201" r="40817" b="16360"/>
          <a:stretch/>
        </p:blipFill>
        <p:spPr>
          <a:xfrm>
            <a:off x="6607629" y="1658525"/>
            <a:ext cx="1787225" cy="1621641"/>
          </a:xfrm>
          <a:prstGeom prst="ellipse">
            <a:avLst/>
          </a:prstGeom>
          <a:ln w="190500">
            <a:solidFill>
              <a:schemeClr val="bg1"/>
            </a:solidFill>
          </a:ln>
        </p:spPr>
      </p:pic>
      <p:pic>
        <p:nvPicPr>
          <p:cNvPr id="9" name="Picture 8">
            <a:extLst>
              <a:ext uri="{FF2B5EF4-FFF2-40B4-BE49-F238E27FC236}">
                <a16:creationId xmlns:a16="http://schemas.microsoft.com/office/drawing/2014/main" id="{131962C2-F0CB-88BA-8022-3DB517918613}"/>
              </a:ext>
            </a:extLst>
          </p:cNvPr>
          <p:cNvPicPr>
            <a:picLocks noChangeAspect="1"/>
          </p:cNvPicPr>
          <p:nvPr userDrawn="1"/>
        </p:nvPicPr>
        <p:blipFill>
          <a:blip r:embed="rId5"/>
          <a:srcRect l="11036" t="-339" r="22268" b="339"/>
          <a:stretch/>
        </p:blipFill>
        <p:spPr>
          <a:xfrm>
            <a:off x="7847050" y="1897869"/>
            <a:ext cx="4727501" cy="4727501"/>
          </a:xfrm>
          <a:prstGeom prst="ellipse">
            <a:avLst/>
          </a:prstGeom>
          <a:ln w="317500">
            <a:solidFill>
              <a:schemeClr val="bg1"/>
            </a:solidFill>
          </a:ln>
        </p:spPr>
      </p:pic>
    </p:spTree>
    <p:extLst>
      <p:ext uri="{BB962C8B-B14F-4D97-AF65-F5344CB8AC3E}">
        <p14:creationId xmlns:p14="http://schemas.microsoft.com/office/powerpoint/2010/main" val="4163614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Sheep&amp;Goa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67B21C-EABA-EA88-BD7C-6614471B65AF}"/>
              </a:ext>
            </a:extLst>
          </p:cNvPr>
          <p:cNvPicPr>
            <a:picLocks noChangeAspect="1"/>
          </p:cNvPicPr>
          <p:nvPr userDrawn="1"/>
        </p:nvPicPr>
        <p:blipFill>
          <a:blip r:embed="rId3"/>
          <a:srcRect l="25967" t="6887" r="13424" b="5656"/>
          <a:stretch/>
        </p:blipFill>
        <p:spPr>
          <a:xfrm>
            <a:off x="6439571" y="-710052"/>
            <a:ext cx="3427658" cy="3284890"/>
          </a:xfrm>
          <a:prstGeom prst="ellipse">
            <a:avLst/>
          </a:prstGeom>
        </p:spPr>
      </p:pic>
      <p:sp>
        <p:nvSpPr>
          <p:cNvPr id="2" name="Title 1">
            <a:extLst>
              <a:ext uri="{FF2B5EF4-FFF2-40B4-BE49-F238E27FC236}">
                <a16:creationId xmlns:a16="http://schemas.microsoft.com/office/drawing/2014/main" id="{4E4619B4-619F-D561-1BEF-B2AFA45D826E}"/>
              </a:ext>
            </a:extLst>
          </p:cNvPr>
          <p:cNvSpPr>
            <a:spLocks noGrp="1"/>
          </p:cNvSpPr>
          <p:nvPr>
            <p:ph type="ctrTitle" hasCustomPrompt="1"/>
          </p:nvPr>
        </p:nvSpPr>
        <p:spPr>
          <a:xfrm>
            <a:off x="838200" y="1122363"/>
            <a:ext cx="5769429" cy="2387600"/>
          </a:xfrm>
        </p:spPr>
        <p:txBody>
          <a:bodyPr anchor="b"/>
          <a:lstStyle>
            <a:lvl1pPr algn="l">
              <a:defRPr sz="6000">
                <a:solidFill>
                  <a:srgbClr val="283A71"/>
                </a:solidFill>
              </a:defRPr>
            </a:lvl1pPr>
          </a:lstStyle>
          <a:p>
            <a:r>
              <a:rPr lang="en-US" dirty="0"/>
              <a:t>(Insert Lesson Title)</a:t>
            </a:r>
          </a:p>
        </p:txBody>
      </p:sp>
      <p:sp>
        <p:nvSpPr>
          <p:cNvPr id="3" name="Subtitle 2">
            <a:extLst>
              <a:ext uri="{FF2B5EF4-FFF2-40B4-BE49-F238E27FC236}">
                <a16:creationId xmlns:a16="http://schemas.microsoft.com/office/drawing/2014/main" id="{4DF2BD2D-4E73-5C39-3DD1-ACEF7C2A4892}"/>
              </a:ext>
            </a:extLst>
          </p:cNvPr>
          <p:cNvSpPr>
            <a:spLocks noGrp="1"/>
          </p:cNvSpPr>
          <p:nvPr>
            <p:ph type="subTitle" idx="1"/>
          </p:nvPr>
        </p:nvSpPr>
        <p:spPr>
          <a:xfrm>
            <a:off x="8382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0B8CF7-3E58-3C6A-42EC-03377F791371}"/>
              </a:ext>
            </a:extLst>
          </p:cNvPr>
          <p:cNvSpPr>
            <a:spLocks noGrp="1"/>
          </p:cNvSpPr>
          <p:nvPr>
            <p:ph type="dt" sz="half" idx="10"/>
          </p:nvPr>
        </p:nvSpPr>
        <p:spPr/>
        <p:txBody>
          <a:bodyPr/>
          <a:lstStyle>
            <a:lvl1pPr>
              <a:defRPr>
                <a:solidFill>
                  <a:schemeClr val="bg1"/>
                </a:solidFill>
              </a:defRPr>
            </a:lvl1pPr>
          </a:lstStyle>
          <a:p>
            <a:fld id="{829D47F2-E1D4-5640-A79E-7949DC64EFB2}" type="datetimeFigureOut">
              <a:rPr lang="en-US" smtClean="0"/>
              <a:pPr/>
              <a:t>5/27/25</a:t>
            </a:fld>
            <a:endParaRPr lang="en-US"/>
          </a:p>
        </p:txBody>
      </p:sp>
      <p:sp>
        <p:nvSpPr>
          <p:cNvPr id="5" name="Footer Placeholder 4">
            <a:extLst>
              <a:ext uri="{FF2B5EF4-FFF2-40B4-BE49-F238E27FC236}">
                <a16:creationId xmlns:a16="http://schemas.microsoft.com/office/drawing/2014/main" id="{0BD1D5A6-11E5-8FFD-CA4D-E2B8D7EF29B4}"/>
              </a:ext>
            </a:extLst>
          </p:cNvPr>
          <p:cNvSpPr>
            <a:spLocks noGrp="1"/>
          </p:cNvSpPr>
          <p:nvPr>
            <p:ph type="ftr" sz="quarter" idx="11"/>
          </p:nvPr>
        </p:nvSpPr>
        <p:spPr/>
        <p:txBody>
          <a:bodyPr/>
          <a:lstStyle>
            <a:lvl1pPr>
              <a:defRPr>
                <a:solidFill>
                  <a:schemeClr val="bg1"/>
                </a:solidFill>
              </a:defRPr>
            </a:lvl1pPr>
          </a:lstStyle>
          <a:p>
            <a:r>
              <a:rPr lang="en-US" dirty="0"/>
              <a:t>Sheep &amp; Goat Units</a:t>
            </a:r>
          </a:p>
        </p:txBody>
      </p:sp>
      <p:sp>
        <p:nvSpPr>
          <p:cNvPr id="6" name="Slide Number Placeholder 5">
            <a:extLst>
              <a:ext uri="{FF2B5EF4-FFF2-40B4-BE49-F238E27FC236}">
                <a16:creationId xmlns:a16="http://schemas.microsoft.com/office/drawing/2014/main" id="{4108DC58-FFAB-1308-0A5E-5F15FD22C3D1}"/>
              </a:ext>
            </a:extLst>
          </p:cNvPr>
          <p:cNvSpPr>
            <a:spLocks noGrp="1"/>
          </p:cNvSpPr>
          <p:nvPr>
            <p:ph type="sldNum" sz="quarter" idx="12"/>
          </p:nvPr>
        </p:nvSpPr>
        <p:spPr/>
        <p:txBody>
          <a:bodyPr/>
          <a:lstStyle>
            <a:lvl1pPr>
              <a:defRPr>
                <a:solidFill>
                  <a:schemeClr val="bg1"/>
                </a:solidFill>
              </a:defRPr>
            </a:lvl1pPr>
          </a:lstStyle>
          <a:p>
            <a:fld id="{4CEDFD50-C400-B348-BE13-5F0E0B81EE8C}" type="slidenum">
              <a:rPr lang="en-US" smtClean="0"/>
              <a:pPr/>
              <a:t>‹#›</a:t>
            </a:fld>
            <a:endParaRPr lang="en-US"/>
          </a:p>
        </p:txBody>
      </p:sp>
      <p:pic>
        <p:nvPicPr>
          <p:cNvPr id="8" name="Picture 7">
            <a:extLst>
              <a:ext uri="{FF2B5EF4-FFF2-40B4-BE49-F238E27FC236}">
                <a16:creationId xmlns:a16="http://schemas.microsoft.com/office/drawing/2014/main" id="{BE6F3D6E-FE84-E9D8-68C3-B150125BEAF8}"/>
              </a:ext>
            </a:extLst>
          </p:cNvPr>
          <p:cNvPicPr>
            <a:picLocks noChangeAspect="1"/>
          </p:cNvPicPr>
          <p:nvPr userDrawn="1"/>
        </p:nvPicPr>
        <p:blipFill>
          <a:blip r:embed="rId4"/>
          <a:srcRect l="22475" t="11630" r="10734" b="8161"/>
          <a:stretch/>
        </p:blipFill>
        <p:spPr>
          <a:xfrm>
            <a:off x="6726715" y="1673352"/>
            <a:ext cx="1883885" cy="1755648"/>
          </a:xfrm>
          <a:prstGeom prst="ellipse">
            <a:avLst/>
          </a:prstGeom>
          <a:ln w="190500">
            <a:solidFill>
              <a:schemeClr val="bg1"/>
            </a:solidFill>
          </a:ln>
        </p:spPr>
      </p:pic>
      <p:pic>
        <p:nvPicPr>
          <p:cNvPr id="9" name="Picture 8">
            <a:extLst>
              <a:ext uri="{FF2B5EF4-FFF2-40B4-BE49-F238E27FC236}">
                <a16:creationId xmlns:a16="http://schemas.microsoft.com/office/drawing/2014/main" id="{131962C2-F0CB-88BA-8022-3DB517918613}"/>
              </a:ext>
            </a:extLst>
          </p:cNvPr>
          <p:cNvPicPr>
            <a:picLocks noChangeAspect="1"/>
          </p:cNvPicPr>
          <p:nvPr userDrawn="1"/>
        </p:nvPicPr>
        <p:blipFill rotWithShape="1">
          <a:blip r:embed="rId5"/>
          <a:srcRect l="8177" t="-385" r="25131" b="385"/>
          <a:stretch/>
        </p:blipFill>
        <p:spPr>
          <a:xfrm>
            <a:off x="7832798" y="1879663"/>
            <a:ext cx="4727501" cy="4727501"/>
          </a:xfrm>
          <a:prstGeom prst="ellipse">
            <a:avLst/>
          </a:prstGeom>
          <a:ln w="317500">
            <a:solidFill>
              <a:schemeClr val="bg1"/>
            </a:solidFill>
          </a:ln>
        </p:spPr>
      </p:pic>
    </p:spTree>
    <p:extLst>
      <p:ext uri="{BB962C8B-B14F-4D97-AF65-F5344CB8AC3E}">
        <p14:creationId xmlns:p14="http://schemas.microsoft.com/office/powerpoint/2010/main" val="4110230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Swine&amp;Equi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619B4-619F-D561-1BEF-B2AFA45D826E}"/>
              </a:ext>
            </a:extLst>
          </p:cNvPr>
          <p:cNvSpPr>
            <a:spLocks noGrp="1"/>
          </p:cNvSpPr>
          <p:nvPr>
            <p:ph type="ctrTitle" hasCustomPrompt="1"/>
          </p:nvPr>
        </p:nvSpPr>
        <p:spPr>
          <a:xfrm>
            <a:off x="838200" y="1122363"/>
            <a:ext cx="5769429" cy="2387600"/>
          </a:xfrm>
        </p:spPr>
        <p:txBody>
          <a:bodyPr anchor="b"/>
          <a:lstStyle>
            <a:lvl1pPr algn="l">
              <a:defRPr sz="6000">
                <a:solidFill>
                  <a:srgbClr val="337AC0"/>
                </a:solidFill>
              </a:defRPr>
            </a:lvl1pPr>
          </a:lstStyle>
          <a:p>
            <a:r>
              <a:rPr lang="en-US" dirty="0"/>
              <a:t>(Insert Lesson Title)</a:t>
            </a:r>
          </a:p>
        </p:txBody>
      </p:sp>
      <p:sp>
        <p:nvSpPr>
          <p:cNvPr id="3" name="Subtitle 2">
            <a:extLst>
              <a:ext uri="{FF2B5EF4-FFF2-40B4-BE49-F238E27FC236}">
                <a16:creationId xmlns:a16="http://schemas.microsoft.com/office/drawing/2014/main" id="{4DF2BD2D-4E73-5C39-3DD1-ACEF7C2A4892}"/>
              </a:ext>
            </a:extLst>
          </p:cNvPr>
          <p:cNvSpPr>
            <a:spLocks noGrp="1"/>
          </p:cNvSpPr>
          <p:nvPr>
            <p:ph type="subTitle" idx="1"/>
          </p:nvPr>
        </p:nvSpPr>
        <p:spPr>
          <a:xfrm>
            <a:off x="8382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0B8CF7-3E58-3C6A-42EC-03377F791371}"/>
              </a:ext>
            </a:extLst>
          </p:cNvPr>
          <p:cNvSpPr>
            <a:spLocks noGrp="1"/>
          </p:cNvSpPr>
          <p:nvPr>
            <p:ph type="dt" sz="half" idx="10"/>
          </p:nvPr>
        </p:nvSpPr>
        <p:spPr/>
        <p:txBody>
          <a:bodyPr/>
          <a:lstStyle>
            <a:lvl1pPr>
              <a:defRPr>
                <a:solidFill>
                  <a:schemeClr val="bg1"/>
                </a:solidFill>
              </a:defRPr>
            </a:lvl1pPr>
          </a:lstStyle>
          <a:p>
            <a:fld id="{829D47F2-E1D4-5640-A79E-7949DC64EFB2}" type="datetimeFigureOut">
              <a:rPr lang="en-US" smtClean="0"/>
              <a:pPr/>
              <a:t>5/27/25</a:t>
            </a:fld>
            <a:endParaRPr lang="en-US"/>
          </a:p>
        </p:txBody>
      </p:sp>
      <p:sp>
        <p:nvSpPr>
          <p:cNvPr id="5" name="Footer Placeholder 4">
            <a:extLst>
              <a:ext uri="{FF2B5EF4-FFF2-40B4-BE49-F238E27FC236}">
                <a16:creationId xmlns:a16="http://schemas.microsoft.com/office/drawing/2014/main" id="{0BD1D5A6-11E5-8FFD-CA4D-E2B8D7EF29B4}"/>
              </a:ext>
            </a:extLst>
          </p:cNvPr>
          <p:cNvSpPr>
            <a:spLocks noGrp="1"/>
          </p:cNvSpPr>
          <p:nvPr>
            <p:ph type="ftr" sz="quarter" idx="11"/>
          </p:nvPr>
        </p:nvSpPr>
        <p:spPr/>
        <p:txBody>
          <a:bodyPr/>
          <a:lstStyle>
            <a:lvl1pPr>
              <a:defRPr>
                <a:solidFill>
                  <a:schemeClr val="bg1"/>
                </a:solidFill>
              </a:defRPr>
            </a:lvl1pPr>
          </a:lstStyle>
          <a:p>
            <a:r>
              <a:rPr lang="en-US" dirty="0"/>
              <a:t>Swine &amp; Equine Units</a:t>
            </a:r>
          </a:p>
        </p:txBody>
      </p:sp>
      <p:sp>
        <p:nvSpPr>
          <p:cNvPr id="6" name="Slide Number Placeholder 5">
            <a:extLst>
              <a:ext uri="{FF2B5EF4-FFF2-40B4-BE49-F238E27FC236}">
                <a16:creationId xmlns:a16="http://schemas.microsoft.com/office/drawing/2014/main" id="{4108DC58-FFAB-1308-0A5E-5F15FD22C3D1}"/>
              </a:ext>
            </a:extLst>
          </p:cNvPr>
          <p:cNvSpPr>
            <a:spLocks noGrp="1"/>
          </p:cNvSpPr>
          <p:nvPr>
            <p:ph type="sldNum" sz="quarter" idx="12"/>
          </p:nvPr>
        </p:nvSpPr>
        <p:spPr/>
        <p:txBody>
          <a:bodyPr/>
          <a:lstStyle>
            <a:lvl1pPr>
              <a:defRPr>
                <a:solidFill>
                  <a:schemeClr val="bg1"/>
                </a:solidFill>
              </a:defRPr>
            </a:lvl1pPr>
          </a:lstStyle>
          <a:p>
            <a:fld id="{4CEDFD50-C400-B348-BE13-5F0E0B81EE8C}" type="slidenum">
              <a:rPr lang="en-US" smtClean="0"/>
              <a:pPr/>
              <a:t>‹#›</a:t>
            </a:fld>
            <a:endParaRPr lang="en-US"/>
          </a:p>
        </p:txBody>
      </p:sp>
      <p:pic>
        <p:nvPicPr>
          <p:cNvPr id="7" name="Picture 6">
            <a:extLst>
              <a:ext uri="{FF2B5EF4-FFF2-40B4-BE49-F238E27FC236}">
                <a16:creationId xmlns:a16="http://schemas.microsoft.com/office/drawing/2014/main" id="{4E67B21C-EABA-EA88-BD7C-6614471B65AF}"/>
              </a:ext>
            </a:extLst>
          </p:cNvPr>
          <p:cNvPicPr>
            <a:picLocks noChangeAspect="1"/>
          </p:cNvPicPr>
          <p:nvPr userDrawn="1"/>
        </p:nvPicPr>
        <p:blipFill>
          <a:blip r:embed="rId3"/>
          <a:srcRect l="16667" r="16667"/>
          <a:stretch/>
        </p:blipFill>
        <p:spPr>
          <a:xfrm>
            <a:off x="6482304" y="-762000"/>
            <a:ext cx="3358381" cy="3358381"/>
          </a:xfrm>
          <a:prstGeom prst="ellipse">
            <a:avLst/>
          </a:prstGeom>
        </p:spPr>
      </p:pic>
      <p:pic>
        <p:nvPicPr>
          <p:cNvPr id="8" name="Picture 7">
            <a:extLst>
              <a:ext uri="{FF2B5EF4-FFF2-40B4-BE49-F238E27FC236}">
                <a16:creationId xmlns:a16="http://schemas.microsoft.com/office/drawing/2014/main" id="{BE6F3D6E-FE84-E9D8-68C3-B150125BEAF8}"/>
              </a:ext>
            </a:extLst>
          </p:cNvPr>
          <p:cNvPicPr>
            <a:picLocks noChangeAspect="1"/>
          </p:cNvPicPr>
          <p:nvPr userDrawn="1"/>
        </p:nvPicPr>
        <p:blipFill>
          <a:blip r:embed="rId4"/>
          <a:srcRect l="8614" r="8614"/>
          <a:stretch/>
        </p:blipFill>
        <p:spPr>
          <a:xfrm>
            <a:off x="6607629" y="1754315"/>
            <a:ext cx="1876227" cy="1755648"/>
          </a:xfrm>
          <a:prstGeom prst="ellipse">
            <a:avLst/>
          </a:prstGeom>
          <a:ln w="190500">
            <a:solidFill>
              <a:schemeClr val="bg1"/>
            </a:solidFill>
          </a:ln>
        </p:spPr>
      </p:pic>
      <p:pic>
        <p:nvPicPr>
          <p:cNvPr id="9" name="Picture 8">
            <a:extLst>
              <a:ext uri="{FF2B5EF4-FFF2-40B4-BE49-F238E27FC236}">
                <a16:creationId xmlns:a16="http://schemas.microsoft.com/office/drawing/2014/main" id="{131962C2-F0CB-88BA-8022-3DB517918613}"/>
              </a:ext>
            </a:extLst>
          </p:cNvPr>
          <p:cNvPicPr>
            <a:picLocks noChangeAspect="1"/>
          </p:cNvPicPr>
          <p:nvPr userDrawn="1"/>
        </p:nvPicPr>
        <p:blipFill>
          <a:blip r:embed="rId5"/>
          <a:srcRect l="16667" r="16667"/>
          <a:stretch/>
        </p:blipFill>
        <p:spPr>
          <a:xfrm>
            <a:off x="7832798" y="1879663"/>
            <a:ext cx="4727501" cy="4727501"/>
          </a:xfrm>
          <a:prstGeom prst="ellipse">
            <a:avLst/>
          </a:prstGeom>
          <a:ln w="317500">
            <a:solidFill>
              <a:schemeClr val="bg1"/>
            </a:solidFill>
          </a:ln>
        </p:spPr>
      </p:pic>
    </p:spTree>
    <p:extLst>
      <p:ext uri="{BB962C8B-B14F-4D97-AF65-F5344CB8AC3E}">
        <p14:creationId xmlns:p14="http://schemas.microsoft.com/office/powerpoint/2010/main" val="4160597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Rabbits&amp;Poultr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619B4-619F-D561-1BEF-B2AFA45D826E}"/>
              </a:ext>
            </a:extLst>
          </p:cNvPr>
          <p:cNvSpPr>
            <a:spLocks noGrp="1"/>
          </p:cNvSpPr>
          <p:nvPr>
            <p:ph type="ctrTitle" hasCustomPrompt="1"/>
          </p:nvPr>
        </p:nvSpPr>
        <p:spPr>
          <a:xfrm>
            <a:off x="838200" y="1122363"/>
            <a:ext cx="5769429" cy="2387600"/>
          </a:xfrm>
        </p:spPr>
        <p:txBody>
          <a:bodyPr anchor="b"/>
          <a:lstStyle>
            <a:lvl1pPr algn="l">
              <a:defRPr sz="6000">
                <a:solidFill>
                  <a:srgbClr val="62BCCD"/>
                </a:solidFill>
              </a:defRPr>
            </a:lvl1pPr>
          </a:lstStyle>
          <a:p>
            <a:r>
              <a:rPr lang="en-US" dirty="0"/>
              <a:t>(Insert Lesson Title)</a:t>
            </a:r>
          </a:p>
        </p:txBody>
      </p:sp>
      <p:sp>
        <p:nvSpPr>
          <p:cNvPr id="3" name="Subtitle 2">
            <a:extLst>
              <a:ext uri="{FF2B5EF4-FFF2-40B4-BE49-F238E27FC236}">
                <a16:creationId xmlns:a16="http://schemas.microsoft.com/office/drawing/2014/main" id="{4DF2BD2D-4E73-5C39-3DD1-ACEF7C2A4892}"/>
              </a:ext>
            </a:extLst>
          </p:cNvPr>
          <p:cNvSpPr>
            <a:spLocks noGrp="1"/>
          </p:cNvSpPr>
          <p:nvPr>
            <p:ph type="subTitle" idx="1"/>
          </p:nvPr>
        </p:nvSpPr>
        <p:spPr>
          <a:xfrm>
            <a:off x="8382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60B8CF7-3E58-3C6A-42EC-03377F791371}"/>
              </a:ext>
            </a:extLst>
          </p:cNvPr>
          <p:cNvSpPr>
            <a:spLocks noGrp="1"/>
          </p:cNvSpPr>
          <p:nvPr>
            <p:ph type="dt" sz="half" idx="10"/>
          </p:nvPr>
        </p:nvSpPr>
        <p:spPr/>
        <p:txBody>
          <a:bodyPr/>
          <a:lstStyle>
            <a:lvl1pPr>
              <a:defRPr>
                <a:solidFill>
                  <a:schemeClr val="bg1"/>
                </a:solidFill>
              </a:defRPr>
            </a:lvl1pPr>
          </a:lstStyle>
          <a:p>
            <a:fld id="{829D47F2-E1D4-5640-A79E-7949DC64EFB2}" type="datetimeFigureOut">
              <a:rPr lang="en-US" smtClean="0"/>
              <a:pPr/>
              <a:t>5/27/25</a:t>
            </a:fld>
            <a:endParaRPr lang="en-US"/>
          </a:p>
        </p:txBody>
      </p:sp>
      <p:sp>
        <p:nvSpPr>
          <p:cNvPr id="5" name="Footer Placeholder 4">
            <a:extLst>
              <a:ext uri="{FF2B5EF4-FFF2-40B4-BE49-F238E27FC236}">
                <a16:creationId xmlns:a16="http://schemas.microsoft.com/office/drawing/2014/main" id="{0BD1D5A6-11E5-8FFD-CA4D-E2B8D7EF29B4}"/>
              </a:ext>
            </a:extLst>
          </p:cNvPr>
          <p:cNvSpPr>
            <a:spLocks noGrp="1"/>
          </p:cNvSpPr>
          <p:nvPr>
            <p:ph type="ftr" sz="quarter" idx="11"/>
          </p:nvPr>
        </p:nvSpPr>
        <p:spPr/>
        <p:txBody>
          <a:bodyPr/>
          <a:lstStyle>
            <a:lvl1pPr>
              <a:defRPr>
                <a:solidFill>
                  <a:schemeClr val="bg1"/>
                </a:solidFill>
              </a:defRPr>
            </a:lvl1pPr>
          </a:lstStyle>
          <a:p>
            <a:r>
              <a:rPr lang="en-US" dirty="0"/>
              <a:t>Poultry &amp; Rabbit Units</a:t>
            </a:r>
          </a:p>
        </p:txBody>
      </p:sp>
      <p:sp>
        <p:nvSpPr>
          <p:cNvPr id="6" name="Slide Number Placeholder 5">
            <a:extLst>
              <a:ext uri="{FF2B5EF4-FFF2-40B4-BE49-F238E27FC236}">
                <a16:creationId xmlns:a16="http://schemas.microsoft.com/office/drawing/2014/main" id="{4108DC58-FFAB-1308-0A5E-5F15FD22C3D1}"/>
              </a:ext>
            </a:extLst>
          </p:cNvPr>
          <p:cNvSpPr>
            <a:spLocks noGrp="1"/>
          </p:cNvSpPr>
          <p:nvPr>
            <p:ph type="sldNum" sz="quarter" idx="12"/>
          </p:nvPr>
        </p:nvSpPr>
        <p:spPr/>
        <p:txBody>
          <a:bodyPr/>
          <a:lstStyle>
            <a:lvl1pPr>
              <a:defRPr>
                <a:solidFill>
                  <a:schemeClr val="bg1"/>
                </a:solidFill>
              </a:defRPr>
            </a:lvl1pPr>
          </a:lstStyle>
          <a:p>
            <a:fld id="{4CEDFD50-C400-B348-BE13-5F0E0B81EE8C}" type="slidenum">
              <a:rPr lang="en-US" smtClean="0"/>
              <a:pPr/>
              <a:t>‹#›</a:t>
            </a:fld>
            <a:endParaRPr lang="en-US"/>
          </a:p>
        </p:txBody>
      </p:sp>
      <p:pic>
        <p:nvPicPr>
          <p:cNvPr id="7" name="Picture 6">
            <a:extLst>
              <a:ext uri="{FF2B5EF4-FFF2-40B4-BE49-F238E27FC236}">
                <a16:creationId xmlns:a16="http://schemas.microsoft.com/office/drawing/2014/main" id="{4E67B21C-EABA-EA88-BD7C-6614471B65AF}"/>
              </a:ext>
            </a:extLst>
          </p:cNvPr>
          <p:cNvPicPr>
            <a:picLocks noChangeAspect="1"/>
          </p:cNvPicPr>
          <p:nvPr userDrawn="1"/>
        </p:nvPicPr>
        <p:blipFill>
          <a:blip r:embed="rId3"/>
          <a:srcRect l="8436" r="8436"/>
          <a:stretch/>
        </p:blipFill>
        <p:spPr>
          <a:xfrm>
            <a:off x="6482304" y="-762000"/>
            <a:ext cx="4197651" cy="3358381"/>
          </a:xfrm>
          <a:prstGeom prst="ellipse">
            <a:avLst/>
          </a:prstGeom>
        </p:spPr>
      </p:pic>
      <p:pic>
        <p:nvPicPr>
          <p:cNvPr id="8" name="Picture 7">
            <a:extLst>
              <a:ext uri="{FF2B5EF4-FFF2-40B4-BE49-F238E27FC236}">
                <a16:creationId xmlns:a16="http://schemas.microsoft.com/office/drawing/2014/main" id="{BE6F3D6E-FE84-E9D8-68C3-B150125BEAF8}"/>
              </a:ext>
            </a:extLst>
          </p:cNvPr>
          <p:cNvPicPr>
            <a:picLocks noChangeAspect="1"/>
          </p:cNvPicPr>
          <p:nvPr userDrawn="1"/>
        </p:nvPicPr>
        <p:blipFill>
          <a:blip r:embed="rId4"/>
          <a:srcRect l="8402" r="8402"/>
          <a:stretch/>
        </p:blipFill>
        <p:spPr>
          <a:xfrm>
            <a:off x="6607629" y="1732079"/>
            <a:ext cx="1758463" cy="1755648"/>
          </a:xfrm>
          <a:prstGeom prst="ellipse">
            <a:avLst/>
          </a:prstGeom>
          <a:ln w="190500">
            <a:solidFill>
              <a:schemeClr val="bg1"/>
            </a:solidFill>
          </a:ln>
        </p:spPr>
      </p:pic>
      <p:pic>
        <p:nvPicPr>
          <p:cNvPr id="9" name="Picture 8">
            <a:extLst>
              <a:ext uri="{FF2B5EF4-FFF2-40B4-BE49-F238E27FC236}">
                <a16:creationId xmlns:a16="http://schemas.microsoft.com/office/drawing/2014/main" id="{131962C2-F0CB-88BA-8022-3DB517918613}"/>
              </a:ext>
            </a:extLst>
          </p:cNvPr>
          <p:cNvPicPr>
            <a:picLocks noChangeAspect="1"/>
          </p:cNvPicPr>
          <p:nvPr userDrawn="1"/>
        </p:nvPicPr>
        <p:blipFill>
          <a:blip r:embed="rId5"/>
          <a:srcRect l="16667" r="16667"/>
          <a:stretch/>
        </p:blipFill>
        <p:spPr>
          <a:xfrm>
            <a:off x="7832798" y="1879663"/>
            <a:ext cx="4727501" cy="4727501"/>
          </a:xfrm>
          <a:prstGeom prst="ellipse">
            <a:avLst/>
          </a:prstGeom>
          <a:ln w="317500">
            <a:solidFill>
              <a:schemeClr val="bg1"/>
            </a:solidFill>
          </a:ln>
        </p:spPr>
      </p:pic>
    </p:spTree>
    <p:extLst>
      <p:ext uri="{BB962C8B-B14F-4D97-AF65-F5344CB8AC3E}">
        <p14:creationId xmlns:p14="http://schemas.microsoft.com/office/powerpoint/2010/main" val="899908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Lesson Objectiv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76229C5-87CE-083F-5319-D89BBEE3D322}"/>
              </a:ext>
            </a:extLst>
          </p:cNvPr>
          <p:cNvSpPr/>
          <p:nvPr userDrawn="1"/>
        </p:nvSpPr>
        <p:spPr>
          <a:xfrm>
            <a:off x="-65988" y="0"/>
            <a:ext cx="12257988" cy="1602557"/>
          </a:xfrm>
          <a:prstGeom prst="rect">
            <a:avLst/>
          </a:prstGeom>
          <a:solidFill>
            <a:srgbClr val="1D7F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102FDED9-2E7B-47B0-EA0D-32E45EA1AB52}"/>
              </a:ext>
            </a:extLst>
          </p:cNvPr>
          <p:cNvSpPr>
            <a:spLocks noGrp="1"/>
          </p:cNvSpPr>
          <p:nvPr>
            <p:ph type="dt" sz="half" idx="10"/>
          </p:nvPr>
        </p:nvSpPr>
        <p:spPr/>
        <p:txBody>
          <a:bodyPr/>
          <a:lstStyle/>
          <a:p>
            <a:fld id="{829D47F2-E1D4-5640-A79E-7949DC64EFB2}" type="datetimeFigureOut">
              <a:rPr lang="en-US" smtClean="0"/>
              <a:t>5/27/25</a:t>
            </a:fld>
            <a:endParaRPr lang="en-US"/>
          </a:p>
        </p:txBody>
      </p:sp>
      <p:sp>
        <p:nvSpPr>
          <p:cNvPr id="5" name="Footer Placeholder 4">
            <a:extLst>
              <a:ext uri="{FF2B5EF4-FFF2-40B4-BE49-F238E27FC236}">
                <a16:creationId xmlns:a16="http://schemas.microsoft.com/office/drawing/2014/main" id="{99BAB199-9B2E-1A6D-1910-41CF6D6989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3CFAAB-50CB-0279-1624-5F87967127B8}"/>
              </a:ext>
            </a:extLst>
          </p:cNvPr>
          <p:cNvSpPr>
            <a:spLocks noGrp="1"/>
          </p:cNvSpPr>
          <p:nvPr>
            <p:ph type="sldNum" sz="quarter" idx="12"/>
          </p:nvPr>
        </p:nvSpPr>
        <p:spPr/>
        <p:txBody>
          <a:bodyPr/>
          <a:lstStyle/>
          <a:p>
            <a:fld id="{4CEDFD50-C400-B348-BE13-5F0E0B81EE8C}" type="slidenum">
              <a:rPr lang="en-US" smtClean="0"/>
              <a:t>‹#›</a:t>
            </a:fld>
            <a:endParaRPr lang="en-US"/>
          </a:p>
        </p:txBody>
      </p:sp>
      <p:sp>
        <p:nvSpPr>
          <p:cNvPr id="7" name="Title 1">
            <a:extLst>
              <a:ext uri="{FF2B5EF4-FFF2-40B4-BE49-F238E27FC236}">
                <a16:creationId xmlns:a16="http://schemas.microsoft.com/office/drawing/2014/main" id="{87CB146C-A87D-4229-BA92-23C0201E2B54}"/>
              </a:ext>
            </a:extLst>
          </p:cNvPr>
          <p:cNvSpPr>
            <a:spLocks noGrp="1"/>
          </p:cNvSpPr>
          <p:nvPr>
            <p:ph type="title" hasCustomPrompt="1"/>
          </p:nvPr>
        </p:nvSpPr>
        <p:spPr>
          <a:xfrm>
            <a:off x="838200" y="365125"/>
            <a:ext cx="10515600" cy="1006475"/>
          </a:xfrm>
        </p:spPr>
        <p:txBody>
          <a:bodyPr/>
          <a:lstStyle>
            <a:lvl1pPr>
              <a:defRPr>
                <a:solidFill>
                  <a:schemeClr val="bg1"/>
                </a:solidFill>
              </a:defRPr>
            </a:lvl1pPr>
          </a:lstStyle>
          <a:p>
            <a:r>
              <a:rPr lang="en-US" dirty="0"/>
              <a:t>Lesson Title</a:t>
            </a:r>
          </a:p>
        </p:txBody>
      </p:sp>
      <p:sp>
        <p:nvSpPr>
          <p:cNvPr id="8" name="Content Placeholder 2">
            <a:extLst>
              <a:ext uri="{FF2B5EF4-FFF2-40B4-BE49-F238E27FC236}">
                <a16:creationId xmlns:a16="http://schemas.microsoft.com/office/drawing/2014/main" id="{FC6E1A71-829D-EF83-B543-FD28556983BB}"/>
              </a:ext>
            </a:extLst>
          </p:cNvPr>
          <p:cNvSpPr>
            <a:spLocks noGrp="1"/>
          </p:cNvSpPr>
          <p:nvPr>
            <p:ph idx="1" hasCustomPrompt="1"/>
          </p:nvPr>
        </p:nvSpPr>
        <p:spPr>
          <a:xfrm>
            <a:off x="838200" y="1825625"/>
            <a:ext cx="10515600" cy="4351338"/>
          </a:xfrm>
        </p:spPr>
        <p:txBody>
          <a:bodyPr/>
          <a:lstStyle>
            <a:lvl1pPr marL="457200" indent="-457200">
              <a:buFont typeface="Arial" panose="020B0604020202020204" pitchFamily="34" charset="0"/>
              <a:buChar char="•"/>
              <a:defRPr>
                <a:solidFill>
                  <a:srgbClr val="1D7F7F"/>
                </a:solidFill>
              </a:defRPr>
            </a:lvl1pPr>
          </a:lstStyle>
          <a:p>
            <a:pPr lvl="0"/>
            <a:r>
              <a:rPr lang="en-US" dirty="0"/>
              <a:t>Objective 1</a:t>
            </a:r>
          </a:p>
          <a:p>
            <a:pPr lvl="0"/>
            <a:r>
              <a:rPr lang="en-US" dirty="0"/>
              <a:t>Objective 2</a:t>
            </a:r>
          </a:p>
          <a:p>
            <a:pPr lvl="0"/>
            <a:r>
              <a:rPr lang="en-US" dirty="0"/>
              <a:t>Objective 3</a:t>
            </a:r>
          </a:p>
          <a:p>
            <a:pPr lvl="0"/>
            <a:r>
              <a:rPr lang="en-US" dirty="0"/>
              <a:t>Objective 4</a:t>
            </a:r>
          </a:p>
          <a:p>
            <a:pPr lvl="0"/>
            <a:r>
              <a:rPr lang="en-US" dirty="0"/>
              <a:t>Objective 5 </a:t>
            </a:r>
          </a:p>
        </p:txBody>
      </p:sp>
      <p:pic>
        <p:nvPicPr>
          <p:cNvPr id="9" name="Picture 8" descr="A person petting a calf&#10;&#10;Description automatically generated">
            <a:extLst>
              <a:ext uri="{FF2B5EF4-FFF2-40B4-BE49-F238E27FC236}">
                <a16:creationId xmlns:a16="http://schemas.microsoft.com/office/drawing/2014/main" id="{84ECBDC0-5976-22EC-7436-A9AF76BB124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778" r="30555"/>
          <a:stretch/>
        </p:blipFill>
        <p:spPr>
          <a:xfrm>
            <a:off x="9926198" y="4592198"/>
            <a:ext cx="2265802" cy="2265802"/>
          </a:xfrm>
          <a:prstGeom prst="ellipse">
            <a:avLst/>
          </a:prstGeom>
          <a:ln w="190500">
            <a:solidFill>
              <a:srgbClr val="1D7F7F"/>
            </a:solidFill>
          </a:ln>
        </p:spPr>
      </p:pic>
      <p:pic>
        <p:nvPicPr>
          <p:cNvPr id="3" name="Picture 2" descr="Calf at a barn">
            <a:extLst>
              <a:ext uri="{FF2B5EF4-FFF2-40B4-BE49-F238E27FC236}">
                <a16:creationId xmlns:a16="http://schemas.microsoft.com/office/drawing/2014/main" id="{12FAA05C-F151-AE09-1BB1-CE2FD56A4D39}"/>
              </a:ext>
            </a:extLst>
          </p:cNvPr>
          <p:cNvPicPr>
            <a:picLocks noChangeAspect="1"/>
          </p:cNvPicPr>
          <p:nvPr userDrawn="1"/>
        </p:nvPicPr>
        <p:blipFill>
          <a:blip r:embed="rId4"/>
          <a:srcRect l="16667" r="16667"/>
          <a:stretch/>
        </p:blipFill>
        <p:spPr>
          <a:xfrm>
            <a:off x="10848111" y="2908873"/>
            <a:ext cx="1683325" cy="1683325"/>
          </a:xfrm>
          <a:prstGeom prst="ellipse">
            <a:avLst/>
          </a:prstGeom>
          <a:ln w="57150">
            <a:solidFill>
              <a:schemeClr val="bg1"/>
            </a:solidFill>
          </a:ln>
        </p:spPr>
      </p:pic>
    </p:spTree>
    <p:extLst>
      <p:ext uri="{BB962C8B-B14F-4D97-AF65-F5344CB8AC3E}">
        <p14:creationId xmlns:p14="http://schemas.microsoft.com/office/powerpoint/2010/main" val="552800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Lesson Objectiv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F9F8A8-8102-79DD-E1FD-72B1D7C5362B}"/>
              </a:ext>
            </a:extLst>
          </p:cNvPr>
          <p:cNvSpPr/>
          <p:nvPr userDrawn="1"/>
        </p:nvSpPr>
        <p:spPr>
          <a:xfrm>
            <a:off x="0" y="0"/>
            <a:ext cx="12257988" cy="1602557"/>
          </a:xfrm>
          <a:prstGeom prst="rect">
            <a:avLst/>
          </a:prstGeom>
          <a:solidFill>
            <a:srgbClr val="283A7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102FDED9-2E7B-47B0-EA0D-32E45EA1AB52}"/>
              </a:ext>
            </a:extLst>
          </p:cNvPr>
          <p:cNvSpPr>
            <a:spLocks noGrp="1"/>
          </p:cNvSpPr>
          <p:nvPr>
            <p:ph type="dt" sz="half" idx="10"/>
          </p:nvPr>
        </p:nvSpPr>
        <p:spPr/>
        <p:txBody>
          <a:bodyPr/>
          <a:lstStyle/>
          <a:p>
            <a:fld id="{829D47F2-E1D4-5640-A79E-7949DC64EFB2}" type="datetimeFigureOut">
              <a:rPr lang="en-US" smtClean="0"/>
              <a:t>5/27/25</a:t>
            </a:fld>
            <a:endParaRPr lang="en-US"/>
          </a:p>
        </p:txBody>
      </p:sp>
      <p:sp>
        <p:nvSpPr>
          <p:cNvPr id="5" name="Footer Placeholder 4">
            <a:extLst>
              <a:ext uri="{FF2B5EF4-FFF2-40B4-BE49-F238E27FC236}">
                <a16:creationId xmlns:a16="http://schemas.microsoft.com/office/drawing/2014/main" id="{99BAB199-9B2E-1A6D-1910-41CF6D6989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3CFAAB-50CB-0279-1624-5F87967127B8}"/>
              </a:ext>
            </a:extLst>
          </p:cNvPr>
          <p:cNvSpPr>
            <a:spLocks noGrp="1"/>
          </p:cNvSpPr>
          <p:nvPr>
            <p:ph type="sldNum" sz="quarter" idx="12"/>
          </p:nvPr>
        </p:nvSpPr>
        <p:spPr/>
        <p:txBody>
          <a:bodyPr/>
          <a:lstStyle/>
          <a:p>
            <a:fld id="{4CEDFD50-C400-B348-BE13-5F0E0B81EE8C}" type="slidenum">
              <a:rPr lang="en-US" smtClean="0"/>
              <a:t>‹#›</a:t>
            </a:fld>
            <a:endParaRPr lang="en-US"/>
          </a:p>
        </p:txBody>
      </p:sp>
      <p:sp>
        <p:nvSpPr>
          <p:cNvPr id="7" name="Title 1">
            <a:extLst>
              <a:ext uri="{FF2B5EF4-FFF2-40B4-BE49-F238E27FC236}">
                <a16:creationId xmlns:a16="http://schemas.microsoft.com/office/drawing/2014/main" id="{87CB146C-A87D-4229-BA92-23C0201E2B54}"/>
              </a:ext>
            </a:extLst>
          </p:cNvPr>
          <p:cNvSpPr>
            <a:spLocks noGrp="1"/>
          </p:cNvSpPr>
          <p:nvPr>
            <p:ph type="title" hasCustomPrompt="1"/>
          </p:nvPr>
        </p:nvSpPr>
        <p:spPr>
          <a:xfrm>
            <a:off x="838200" y="365125"/>
            <a:ext cx="10515600" cy="1006475"/>
          </a:xfrm>
        </p:spPr>
        <p:txBody>
          <a:bodyPr/>
          <a:lstStyle>
            <a:lvl1pPr>
              <a:defRPr>
                <a:solidFill>
                  <a:schemeClr val="bg1"/>
                </a:solidFill>
              </a:defRPr>
            </a:lvl1pPr>
          </a:lstStyle>
          <a:p>
            <a:r>
              <a:rPr lang="en-US" dirty="0"/>
              <a:t>Lesson Title</a:t>
            </a:r>
          </a:p>
        </p:txBody>
      </p:sp>
      <p:sp>
        <p:nvSpPr>
          <p:cNvPr id="8" name="Content Placeholder 2">
            <a:extLst>
              <a:ext uri="{FF2B5EF4-FFF2-40B4-BE49-F238E27FC236}">
                <a16:creationId xmlns:a16="http://schemas.microsoft.com/office/drawing/2014/main" id="{FC6E1A71-829D-EF83-B543-FD28556983BB}"/>
              </a:ext>
            </a:extLst>
          </p:cNvPr>
          <p:cNvSpPr>
            <a:spLocks noGrp="1"/>
          </p:cNvSpPr>
          <p:nvPr>
            <p:ph idx="1" hasCustomPrompt="1"/>
          </p:nvPr>
        </p:nvSpPr>
        <p:spPr>
          <a:xfrm>
            <a:off x="838200" y="1825625"/>
            <a:ext cx="10515600" cy="4351338"/>
          </a:xfrm>
        </p:spPr>
        <p:txBody>
          <a:bodyPr/>
          <a:lstStyle>
            <a:lvl1pPr marL="457200" indent="-457200">
              <a:buFont typeface="Arial" panose="020B0604020202020204" pitchFamily="34" charset="0"/>
              <a:buChar char="•"/>
              <a:defRPr>
                <a:solidFill>
                  <a:srgbClr val="283A71"/>
                </a:solidFill>
              </a:defRPr>
            </a:lvl1pPr>
          </a:lstStyle>
          <a:p>
            <a:pPr lvl="0"/>
            <a:r>
              <a:rPr lang="en-US" dirty="0"/>
              <a:t>Objective 1</a:t>
            </a:r>
          </a:p>
          <a:p>
            <a:pPr lvl="0"/>
            <a:r>
              <a:rPr lang="en-US" dirty="0"/>
              <a:t>Objective 2</a:t>
            </a:r>
          </a:p>
          <a:p>
            <a:pPr lvl="0"/>
            <a:r>
              <a:rPr lang="en-US" dirty="0"/>
              <a:t>Objective 3</a:t>
            </a:r>
          </a:p>
          <a:p>
            <a:pPr lvl="0"/>
            <a:r>
              <a:rPr lang="en-US" dirty="0"/>
              <a:t>Objective 4</a:t>
            </a:r>
          </a:p>
          <a:p>
            <a:pPr lvl="0"/>
            <a:r>
              <a:rPr lang="en-US" dirty="0"/>
              <a:t>Objective 5 </a:t>
            </a:r>
          </a:p>
        </p:txBody>
      </p:sp>
      <p:pic>
        <p:nvPicPr>
          <p:cNvPr id="9" name="Picture 8">
            <a:extLst>
              <a:ext uri="{FF2B5EF4-FFF2-40B4-BE49-F238E27FC236}">
                <a16:creationId xmlns:a16="http://schemas.microsoft.com/office/drawing/2014/main" id="{84ECBDC0-5976-22EC-7436-A9AF76BB124C}"/>
              </a:ext>
            </a:extLst>
          </p:cNvPr>
          <p:cNvPicPr>
            <a:picLocks noChangeAspect="1"/>
          </p:cNvPicPr>
          <p:nvPr userDrawn="1"/>
        </p:nvPicPr>
        <p:blipFill>
          <a:blip r:embed="rId3"/>
          <a:srcRect l="16679" r="16679"/>
          <a:stretch/>
        </p:blipFill>
        <p:spPr>
          <a:xfrm>
            <a:off x="9926198" y="4592198"/>
            <a:ext cx="2265802" cy="2265802"/>
          </a:xfrm>
          <a:prstGeom prst="ellipse">
            <a:avLst/>
          </a:prstGeom>
          <a:ln w="190500">
            <a:solidFill>
              <a:srgbClr val="283A71"/>
            </a:solidFill>
          </a:ln>
        </p:spPr>
      </p:pic>
      <p:pic>
        <p:nvPicPr>
          <p:cNvPr id="2" name="Picture 1" descr="Goats on grass">
            <a:extLst>
              <a:ext uri="{FF2B5EF4-FFF2-40B4-BE49-F238E27FC236}">
                <a16:creationId xmlns:a16="http://schemas.microsoft.com/office/drawing/2014/main" id="{E413F79B-A215-5AEE-9F06-4B968081E957}"/>
              </a:ext>
            </a:extLst>
          </p:cNvPr>
          <p:cNvPicPr>
            <a:picLocks noChangeAspect="1"/>
          </p:cNvPicPr>
          <p:nvPr userDrawn="1"/>
        </p:nvPicPr>
        <p:blipFill>
          <a:blip r:embed="rId4"/>
          <a:srcRect l="3700" t="-25" r="21294" b="25"/>
          <a:stretch/>
        </p:blipFill>
        <p:spPr>
          <a:xfrm>
            <a:off x="10847697" y="2908459"/>
            <a:ext cx="1683325" cy="1683325"/>
          </a:xfrm>
          <a:prstGeom prst="ellipse">
            <a:avLst/>
          </a:prstGeom>
          <a:ln w="57150">
            <a:solidFill>
              <a:schemeClr val="bg1"/>
            </a:solidFill>
          </a:ln>
        </p:spPr>
      </p:pic>
    </p:spTree>
    <p:extLst>
      <p:ext uri="{BB962C8B-B14F-4D97-AF65-F5344CB8AC3E}">
        <p14:creationId xmlns:p14="http://schemas.microsoft.com/office/powerpoint/2010/main" val="31569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Lesson Objectiv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140FF2C-037F-50DA-D098-4DA044611B43}"/>
              </a:ext>
            </a:extLst>
          </p:cNvPr>
          <p:cNvSpPr/>
          <p:nvPr userDrawn="1"/>
        </p:nvSpPr>
        <p:spPr>
          <a:xfrm>
            <a:off x="-65988" y="0"/>
            <a:ext cx="12257988" cy="1602557"/>
          </a:xfrm>
          <a:prstGeom prst="rect">
            <a:avLst/>
          </a:prstGeom>
          <a:solidFill>
            <a:srgbClr val="327AC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102FDED9-2E7B-47B0-EA0D-32E45EA1AB52}"/>
              </a:ext>
            </a:extLst>
          </p:cNvPr>
          <p:cNvSpPr>
            <a:spLocks noGrp="1"/>
          </p:cNvSpPr>
          <p:nvPr>
            <p:ph type="dt" sz="half" idx="10"/>
          </p:nvPr>
        </p:nvSpPr>
        <p:spPr/>
        <p:txBody>
          <a:bodyPr/>
          <a:lstStyle/>
          <a:p>
            <a:fld id="{829D47F2-E1D4-5640-A79E-7949DC64EFB2}" type="datetimeFigureOut">
              <a:rPr lang="en-US" smtClean="0"/>
              <a:t>5/27/25</a:t>
            </a:fld>
            <a:endParaRPr lang="en-US"/>
          </a:p>
        </p:txBody>
      </p:sp>
      <p:sp>
        <p:nvSpPr>
          <p:cNvPr id="5" name="Footer Placeholder 4">
            <a:extLst>
              <a:ext uri="{FF2B5EF4-FFF2-40B4-BE49-F238E27FC236}">
                <a16:creationId xmlns:a16="http://schemas.microsoft.com/office/drawing/2014/main" id="{99BAB199-9B2E-1A6D-1910-41CF6D6989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3CFAAB-50CB-0279-1624-5F87967127B8}"/>
              </a:ext>
            </a:extLst>
          </p:cNvPr>
          <p:cNvSpPr>
            <a:spLocks noGrp="1"/>
          </p:cNvSpPr>
          <p:nvPr>
            <p:ph type="sldNum" sz="quarter" idx="12"/>
          </p:nvPr>
        </p:nvSpPr>
        <p:spPr/>
        <p:txBody>
          <a:bodyPr/>
          <a:lstStyle/>
          <a:p>
            <a:fld id="{4CEDFD50-C400-B348-BE13-5F0E0B81EE8C}" type="slidenum">
              <a:rPr lang="en-US" smtClean="0"/>
              <a:t>‹#›</a:t>
            </a:fld>
            <a:endParaRPr lang="en-US"/>
          </a:p>
        </p:txBody>
      </p:sp>
      <p:sp>
        <p:nvSpPr>
          <p:cNvPr id="7" name="Title 1">
            <a:extLst>
              <a:ext uri="{FF2B5EF4-FFF2-40B4-BE49-F238E27FC236}">
                <a16:creationId xmlns:a16="http://schemas.microsoft.com/office/drawing/2014/main" id="{87CB146C-A87D-4229-BA92-23C0201E2B54}"/>
              </a:ext>
            </a:extLst>
          </p:cNvPr>
          <p:cNvSpPr>
            <a:spLocks noGrp="1"/>
          </p:cNvSpPr>
          <p:nvPr>
            <p:ph type="title" hasCustomPrompt="1"/>
          </p:nvPr>
        </p:nvSpPr>
        <p:spPr>
          <a:xfrm>
            <a:off x="838200" y="365125"/>
            <a:ext cx="10515600" cy="1006475"/>
          </a:xfrm>
        </p:spPr>
        <p:txBody>
          <a:bodyPr/>
          <a:lstStyle>
            <a:lvl1pPr>
              <a:defRPr>
                <a:solidFill>
                  <a:schemeClr val="bg1"/>
                </a:solidFill>
              </a:defRPr>
            </a:lvl1pPr>
          </a:lstStyle>
          <a:p>
            <a:r>
              <a:rPr lang="en-US" dirty="0"/>
              <a:t>Lesson Title</a:t>
            </a:r>
          </a:p>
        </p:txBody>
      </p:sp>
      <p:sp>
        <p:nvSpPr>
          <p:cNvPr id="8" name="Content Placeholder 2">
            <a:extLst>
              <a:ext uri="{FF2B5EF4-FFF2-40B4-BE49-F238E27FC236}">
                <a16:creationId xmlns:a16="http://schemas.microsoft.com/office/drawing/2014/main" id="{FC6E1A71-829D-EF83-B543-FD28556983BB}"/>
              </a:ext>
            </a:extLst>
          </p:cNvPr>
          <p:cNvSpPr>
            <a:spLocks noGrp="1"/>
          </p:cNvSpPr>
          <p:nvPr>
            <p:ph idx="1" hasCustomPrompt="1"/>
          </p:nvPr>
        </p:nvSpPr>
        <p:spPr>
          <a:xfrm>
            <a:off x="838200" y="1825625"/>
            <a:ext cx="10515600" cy="4351338"/>
          </a:xfrm>
        </p:spPr>
        <p:txBody>
          <a:bodyPr/>
          <a:lstStyle>
            <a:lvl1pPr marL="457200" indent="-457200">
              <a:buFont typeface="Arial" panose="020B0604020202020204" pitchFamily="34" charset="0"/>
              <a:buChar char="•"/>
              <a:defRPr>
                <a:solidFill>
                  <a:srgbClr val="327AC1"/>
                </a:solidFill>
              </a:defRPr>
            </a:lvl1pPr>
          </a:lstStyle>
          <a:p>
            <a:pPr lvl="0"/>
            <a:r>
              <a:rPr lang="en-US" dirty="0"/>
              <a:t>Objective 1</a:t>
            </a:r>
          </a:p>
          <a:p>
            <a:pPr lvl="0"/>
            <a:r>
              <a:rPr lang="en-US" dirty="0"/>
              <a:t>Objective 2</a:t>
            </a:r>
          </a:p>
          <a:p>
            <a:pPr lvl="0"/>
            <a:r>
              <a:rPr lang="en-US" dirty="0"/>
              <a:t>Objective 3</a:t>
            </a:r>
          </a:p>
          <a:p>
            <a:pPr lvl="0"/>
            <a:r>
              <a:rPr lang="en-US" dirty="0"/>
              <a:t>Objective 4</a:t>
            </a:r>
          </a:p>
          <a:p>
            <a:pPr lvl="0"/>
            <a:r>
              <a:rPr lang="en-US" dirty="0"/>
              <a:t>Objective 5 </a:t>
            </a:r>
          </a:p>
        </p:txBody>
      </p:sp>
      <p:pic>
        <p:nvPicPr>
          <p:cNvPr id="9" name="Picture 8">
            <a:extLst>
              <a:ext uri="{FF2B5EF4-FFF2-40B4-BE49-F238E27FC236}">
                <a16:creationId xmlns:a16="http://schemas.microsoft.com/office/drawing/2014/main" id="{84ECBDC0-5976-22EC-7436-A9AF76BB124C}"/>
              </a:ext>
            </a:extLst>
          </p:cNvPr>
          <p:cNvPicPr>
            <a:picLocks noChangeAspect="1"/>
          </p:cNvPicPr>
          <p:nvPr userDrawn="1"/>
        </p:nvPicPr>
        <p:blipFill>
          <a:blip r:embed="rId3"/>
          <a:srcRect l="16878" r="16878"/>
          <a:stretch/>
        </p:blipFill>
        <p:spPr>
          <a:xfrm>
            <a:off x="9926198" y="4592198"/>
            <a:ext cx="2265802" cy="2265802"/>
          </a:xfrm>
          <a:prstGeom prst="ellipse">
            <a:avLst/>
          </a:prstGeom>
          <a:ln w="190500">
            <a:solidFill>
              <a:srgbClr val="337AC0"/>
            </a:solidFill>
          </a:ln>
        </p:spPr>
      </p:pic>
      <p:pic>
        <p:nvPicPr>
          <p:cNvPr id="2" name="Picture 1" descr="Two brown horses">
            <a:extLst>
              <a:ext uri="{FF2B5EF4-FFF2-40B4-BE49-F238E27FC236}">
                <a16:creationId xmlns:a16="http://schemas.microsoft.com/office/drawing/2014/main" id="{C8CEF210-08CC-2A0F-0E45-EAF4EE365DF9}"/>
              </a:ext>
            </a:extLst>
          </p:cNvPr>
          <p:cNvPicPr>
            <a:picLocks noChangeAspect="1"/>
          </p:cNvPicPr>
          <p:nvPr userDrawn="1"/>
        </p:nvPicPr>
        <p:blipFill>
          <a:blip r:embed="rId4"/>
          <a:srcRect l="16667" r="16667"/>
          <a:stretch/>
        </p:blipFill>
        <p:spPr>
          <a:xfrm>
            <a:off x="10848111" y="2908873"/>
            <a:ext cx="1683325" cy="1683325"/>
          </a:xfrm>
          <a:prstGeom prst="ellipse">
            <a:avLst/>
          </a:prstGeom>
          <a:ln w="57150">
            <a:solidFill>
              <a:schemeClr val="bg1"/>
            </a:solidFill>
          </a:ln>
        </p:spPr>
      </p:pic>
    </p:spTree>
    <p:extLst>
      <p:ext uri="{BB962C8B-B14F-4D97-AF65-F5344CB8AC3E}">
        <p14:creationId xmlns:p14="http://schemas.microsoft.com/office/powerpoint/2010/main" val="3535633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Lesson Objectiv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D71A5DD-A1F8-41D1-D01F-3155EFC911A1}"/>
              </a:ext>
            </a:extLst>
          </p:cNvPr>
          <p:cNvSpPr/>
          <p:nvPr userDrawn="1"/>
        </p:nvSpPr>
        <p:spPr>
          <a:xfrm>
            <a:off x="-65988" y="0"/>
            <a:ext cx="12257988" cy="1602557"/>
          </a:xfrm>
          <a:prstGeom prst="rect">
            <a:avLst/>
          </a:prstGeom>
          <a:solidFill>
            <a:srgbClr val="62BCC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102FDED9-2E7B-47B0-EA0D-32E45EA1AB52}"/>
              </a:ext>
            </a:extLst>
          </p:cNvPr>
          <p:cNvSpPr>
            <a:spLocks noGrp="1"/>
          </p:cNvSpPr>
          <p:nvPr>
            <p:ph type="dt" sz="half" idx="10"/>
          </p:nvPr>
        </p:nvSpPr>
        <p:spPr/>
        <p:txBody>
          <a:bodyPr/>
          <a:lstStyle/>
          <a:p>
            <a:fld id="{829D47F2-E1D4-5640-A79E-7949DC64EFB2}" type="datetimeFigureOut">
              <a:rPr lang="en-US" smtClean="0"/>
              <a:t>5/27/25</a:t>
            </a:fld>
            <a:endParaRPr lang="en-US"/>
          </a:p>
        </p:txBody>
      </p:sp>
      <p:sp>
        <p:nvSpPr>
          <p:cNvPr id="5" name="Footer Placeholder 4">
            <a:extLst>
              <a:ext uri="{FF2B5EF4-FFF2-40B4-BE49-F238E27FC236}">
                <a16:creationId xmlns:a16="http://schemas.microsoft.com/office/drawing/2014/main" id="{99BAB199-9B2E-1A6D-1910-41CF6D6989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3CFAAB-50CB-0279-1624-5F87967127B8}"/>
              </a:ext>
            </a:extLst>
          </p:cNvPr>
          <p:cNvSpPr>
            <a:spLocks noGrp="1"/>
          </p:cNvSpPr>
          <p:nvPr>
            <p:ph type="sldNum" sz="quarter" idx="12"/>
          </p:nvPr>
        </p:nvSpPr>
        <p:spPr/>
        <p:txBody>
          <a:bodyPr/>
          <a:lstStyle/>
          <a:p>
            <a:fld id="{4CEDFD50-C400-B348-BE13-5F0E0B81EE8C}" type="slidenum">
              <a:rPr lang="en-US" smtClean="0"/>
              <a:t>‹#›</a:t>
            </a:fld>
            <a:endParaRPr lang="en-US"/>
          </a:p>
        </p:txBody>
      </p:sp>
      <p:sp>
        <p:nvSpPr>
          <p:cNvPr id="7" name="Title 1">
            <a:extLst>
              <a:ext uri="{FF2B5EF4-FFF2-40B4-BE49-F238E27FC236}">
                <a16:creationId xmlns:a16="http://schemas.microsoft.com/office/drawing/2014/main" id="{87CB146C-A87D-4229-BA92-23C0201E2B54}"/>
              </a:ext>
            </a:extLst>
          </p:cNvPr>
          <p:cNvSpPr>
            <a:spLocks noGrp="1"/>
          </p:cNvSpPr>
          <p:nvPr>
            <p:ph type="title" hasCustomPrompt="1"/>
          </p:nvPr>
        </p:nvSpPr>
        <p:spPr>
          <a:xfrm>
            <a:off x="838200" y="365125"/>
            <a:ext cx="10515600" cy="1006475"/>
          </a:xfrm>
        </p:spPr>
        <p:txBody>
          <a:bodyPr/>
          <a:lstStyle>
            <a:lvl1pPr>
              <a:defRPr>
                <a:solidFill>
                  <a:schemeClr val="bg1"/>
                </a:solidFill>
              </a:defRPr>
            </a:lvl1pPr>
          </a:lstStyle>
          <a:p>
            <a:r>
              <a:rPr lang="en-US" dirty="0"/>
              <a:t>Lesson Title</a:t>
            </a:r>
          </a:p>
        </p:txBody>
      </p:sp>
      <p:sp>
        <p:nvSpPr>
          <p:cNvPr id="8" name="Content Placeholder 2">
            <a:extLst>
              <a:ext uri="{FF2B5EF4-FFF2-40B4-BE49-F238E27FC236}">
                <a16:creationId xmlns:a16="http://schemas.microsoft.com/office/drawing/2014/main" id="{FC6E1A71-829D-EF83-B543-FD28556983BB}"/>
              </a:ext>
            </a:extLst>
          </p:cNvPr>
          <p:cNvSpPr>
            <a:spLocks noGrp="1"/>
          </p:cNvSpPr>
          <p:nvPr>
            <p:ph idx="1" hasCustomPrompt="1"/>
          </p:nvPr>
        </p:nvSpPr>
        <p:spPr>
          <a:xfrm>
            <a:off x="838200" y="1825625"/>
            <a:ext cx="10515600" cy="4351338"/>
          </a:xfrm>
        </p:spPr>
        <p:txBody>
          <a:bodyPr/>
          <a:lstStyle>
            <a:lvl1pPr marL="457200" indent="-457200">
              <a:buFont typeface="Arial" panose="020B0604020202020204" pitchFamily="34" charset="0"/>
              <a:buChar char="•"/>
              <a:defRPr>
                <a:solidFill>
                  <a:srgbClr val="62BCCD"/>
                </a:solidFill>
              </a:defRPr>
            </a:lvl1pPr>
          </a:lstStyle>
          <a:p>
            <a:pPr lvl="0"/>
            <a:r>
              <a:rPr lang="en-US" dirty="0"/>
              <a:t>Objective 1</a:t>
            </a:r>
          </a:p>
          <a:p>
            <a:pPr lvl="0"/>
            <a:r>
              <a:rPr lang="en-US" dirty="0"/>
              <a:t>Objective 2</a:t>
            </a:r>
          </a:p>
          <a:p>
            <a:pPr lvl="0"/>
            <a:r>
              <a:rPr lang="en-US" dirty="0"/>
              <a:t>Objective 3</a:t>
            </a:r>
          </a:p>
          <a:p>
            <a:pPr lvl="0"/>
            <a:r>
              <a:rPr lang="en-US" dirty="0"/>
              <a:t>Objective 4</a:t>
            </a:r>
          </a:p>
          <a:p>
            <a:pPr lvl="0"/>
            <a:r>
              <a:rPr lang="en-US" dirty="0"/>
              <a:t>Objective 5 </a:t>
            </a:r>
          </a:p>
        </p:txBody>
      </p:sp>
      <p:pic>
        <p:nvPicPr>
          <p:cNvPr id="9" name="Picture 8">
            <a:extLst>
              <a:ext uri="{FF2B5EF4-FFF2-40B4-BE49-F238E27FC236}">
                <a16:creationId xmlns:a16="http://schemas.microsoft.com/office/drawing/2014/main" id="{84ECBDC0-5976-22EC-7436-A9AF76BB124C}"/>
              </a:ext>
            </a:extLst>
          </p:cNvPr>
          <p:cNvPicPr>
            <a:picLocks noChangeAspect="1"/>
          </p:cNvPicPr>
          <p:nvPr userDrawn="1"/>
        </p:nvPicPr>
        <p:blipFill>
          <a:blip r:embed="rId3"/>
          <a:srcRect l="16746" r="16746"/>
          <a:stretch/>
        </p:blipFill>
        <p:spPr>
          <a:xfrm>
            <a:off x="9926198" y="4592198"/>
            <a:ext cx="2265802" cy="2265802"/>
          </a:xfrm>
          <a:prstGeom prst="ellipse">
            <a:avLst/>
          </a:prstGeom>
          <a:ln w="190500">
            <a:solidFill>
              <a:srgbClr val="62BCCD"/>
            </a:solidFill>
          </a:ln>
        </p:spPr>
      </p:pic>
      <p:pic>
        <p:nvPicPr>
          <p:cNvPr id="2" name="Picture 1" descr="Light brown rabbit portrait">
            <a:extLst>
              <a:ext uri="{FF2B5EF4-FFF2-40B4-BE49-F238E27FC236}">
                <a16:creationId xmlns:a16="http://schemas.microsoft.com/office/drawing/2014/main" id="{F9C5BE5E-952D-F36E-DAFA-480299CBEA0F}"/>
              </a:ext>
            </a:extLst>
          </p:cNvPr>
          <p:cNvPicPr>
            <a:picLocks noChangeAspect="1"/>
          </p:cNvPicPr>
          <p:nvPr userDrawn="1"/>
        </p:nvPicPr>
        <p:blipFill>
          <a:blip r:embed="rId4"/>
          <a:srcRect l="29270" r="29270"/>
          <a:stretch/>
        </p:blipFill>
        <p:spPr>
          <a:xfrm>
            <a:off x="10848111" y="2908873"/>
            <a:ext cx="1683325" cy="1683325"/>
          </a:xfrm>
          <a:prstGeom prst="ellipse">
            <a:avLst/>
          </a:prstGeom>
          <a:ln w="57150">
            <a:solidFill>
              <a:schemeClr val="bg1"/>
            </a:solidFill>
          </a:ln>
        </p:spPr>
      </p:pic>
    </p:spTree>
    <p:extLst>
      <p:ext uri="{BB962C8B-B14F-4D97-AF65-F5344CB8AC3E}">
        <p14:creationId xmlns:p14="http://schemas.microsoft.com/office/powerpoint/2010/main" val="1559832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739372D-B8B7-CEE7-E3CC-3C01A4692134}"/>
              </a:ext>
            </a:extLst>
          </p:cNvPr>
          <p:cNvSpPr/>
          <p:nvPr userDrawn="1"/>
        </p:nvSpPr>
        <p:spPr>
          <a:xfrm>
            <a:off x="0" y="0"/>
            <a:ext cx="12257988" cy="1602557"/>
          </a:xfrm>
          <a:prstGeom prst="rect">
            <a:avLst/>
          </a:prstGeom>
          <a:solidFill>
            <a:srgbClr val="28B1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0978DE-E9D7-260D-B68D-808A834242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C744CD-F095-EDF9-E05D-EFA6EDBC60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7E6749-6929-87A2-E6E9-53BB81111D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031457-DF57-850F-AF2A-905B1C5527B0}"/>
              </a:ext>
            </a:extLst>
          </p:cNvPr>
          <p:cNvSpPr>
            <a:spLocks noGrp="1"/>
          </p:cNvSpPr>
          <p:nvPr>
            <p:ph type="dt" sz="half" idx="10"/>
          </p:nvPr>
        </p:nvSpPr>
        <p:spPr/>
        <p:txBody>
          <a:bodyPr/>
          <a:lstStyle/>
          <a:p>
            <a:fld id="{829D47F2-E1D4-5640-A79E-7949DC64EFB2}" type="datetimeFigureOut">
              <a:rPr lang="en-US" smtClean="0"/>
              <a:t>5/27/25</a:t>
            </a:fld>
            <a:endParaRPr lang="en-US"/>
          </a:p>
        </p:txBody>
      </p:sp>
      <p:sp>
        <p:nvSpPr>
          <p:cNvPr id="6" name="Footer Placeholder 5">
            <a:extLst>
              <a:ext uri="{FF2B5EF4-FFF2-40B4-BE49-F238E27FC236}">
                <a16:creationId xmlns:a16="http://schemas.microsoft.com/office/drawing/2014/main" id="{5987DD1F-6A45-7411-A02D-CEF787CD36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F0488B-B2BF-4EDC-575F-955C9E44AE2F}"/>
              </a:ext>
            </a:extLst>
          </p:cNvPr>
          <p:cNvSpPr>
            <a:spLocks noGrp="1"/>
          </p:cNvSpPr>
          <p:nvPr>
            <p:ph type="sldNum" sz="quarter" idx="12"/>
          </p:nvPr>
        </p:nvSpPr>
        <p:spPr/>
        <p:txBody>
          <a:bodyPr/>
          <a:lstStyle/>
          <a:p>
            <a:fld id="{4CEDFD50-C400-B348-BE13-5F0E0B81EE8C}" type="slidenum">
              <a:rPr lang="en-US" smtClean="0"/>
              <a:t>‹#›</a:t>
            </a:fld>
            <a:endParaRPr lang="en-US"/>
          </a:p>
        </p:txBody>
      </p:sp>
    </p:spTree>
    <p:extLst>
      <p:ext uri="{BB962C8B-B14F-4D97-AF65-F5344CB8AC3E}">
        <p14:creationId xmlns:p14="http://schemas.microsoft.com/office/powerpoint/2010/main" val="1686923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978DE-E9D7-260D-B68D-808A834242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C744CD-F095-EDF9-E05D-EFA6EDBC60B8}"/>
              </a:ext>
            </a:extLst>
          </p:cNvPr>
          <p:cNvSpPr>
            <a:spLocks noGrp="1"/>
          </p:cNvSpPr>
          <p:nvPr>
            <p:ph sz="half" idx="1"/>
          </p:nvPr>
        </p:nvSpPr>
        <p:spPr>
          <a:xfrm>
            <a:off x="838199" y="1825625"/>
            <a:ext cx="10515599"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08031457-DF57-850F-AF2A-905B1C5527B0}"/>
              </a:ext>
            </a:extLst>
          </p:cNvPr>
          <p:cNvSpPr>
            <a:spLocks noGrp="1"/>
          </p:cNvSpPr>
          <p:nvPr>
            <p:ph type="dt" sz="half" idx="10"/>
          </p:nvPr>
        </p:nvSpPr>
        <p:spPr/>
        <p:txBody>
          <a:bodyPr/>
          <a:lstStyle/>
          <a:p>
            <a:fld id="{829D47F2-E1D4-5640-A79E-7949DC64EFB2}" type="datetimeFigureOut">
              <a:rPr lang="en-US" smtClean="0"/>
              <a:t>5/27/25</a:t>
            </a:fld>
            <a:endParaRPr lang="en-US"/>
          </a:p>
        </p:txBody>
      </p:sp>
      <p:sp>
        <p:nvSpPr>
          <p:cNvPr id="6" name="Footer Placeholder 5">
            <a:extLst>
              <a:ext uri="{FF2B5EF4-FFF2-40B4-BE49-F238E27FC236}">
                <a16:creationId xmlns:a16="http://schemas.microsoft.com/office/drawing/2014/main" id="{5987DD1F-6A45-7411-A02D-CEF787CD36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F0488B-B2BF-4EDC-575F-955C9E44AE2F}"/>
              </a:ext>
            </a:extLst>
          </p:cNvPr>
          <p:cNvSpPr>
            <a:spLocks noGrp="1"/>
          </p:cNvSpPr>
          <p:nvPr>
            <p:ph type="sldNum" sz="quarter" idx="12"/>
          </p:nvPr>
        </p:nvSpPr>
        <p:spPr/>
        <p:txBody>
          <a:bodyPr/>
          <a:lstStyle/>
          <a:p>
            <a:fld id="{4CEDFD50-C400-B348-BE13-5F0E0B81EE8C}" type="slidenum">
              <a:rPr lang="en-US" smtClean="0"/>
              <a:t>‹#›</a:t>
            </a:fld>
            <a:endParaRPr lang="en-US"/>
          </a:p>
        </p:txBody>
      </p:sp>
    </p:spTree>
    <p:extLst>
      <p:ext uri="{BB962C8B-B14F-4D97-AF65-F5344CB8AC3E}">
        <p14:creationId xmlns:p14="http://schemas.microsoft.com/office/powerpoint/2010/main" val="681481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Review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descr="A group of animals standing together&#10;&#10;Description automatically generated">
            <a:extLst>
              <a:ext uri="{FF2B5EF4-FFF2-40B4-BE49-F238E27FC236}">
                <a16:creationId xmlns:a16="http://schemas.microsoft.com/office/drawing/2014/main" id="{9CC7E3A8-0A8C-325B-EA30-7F57123C25DE}"/>
              </a:ext>
            </a:extLst>
          </p:cNvPr>
          <p:cNvPicPr>
            <a:picLocks noChangeAspect="1"/>
          </p:cNvPicPr>
          <p:nvPr userDrawn="1"/>
        </p:nvPicPr>
        <p:blipFill>
          <a:blip r:embed="rId3"/>
          <a:stretch>
            <a:fillRect/>
          </a:stretch>
        </p:blipFill>
        <p:spPr>
          <a:xfrm>
            <a:off x="8058012" y="5255443"/>
            <a:ext cx="4031864" cy="1602557"/>
          </a:xfrm>
          <a:prstGeom prst="rect">
            <a:avLst/>
          </a:prstGeom>
        </p:spPr>
      </p:pic>
      <p:sp>
        <p:nvSpPr>
          <p:cNvPr id="10" name="Rectangle 9">
            <a:extLst>
              <a:ext uri="{FF2B5EF4-FFF2-40B4-BE49-F238E27FC236}">
                <a16:creationId xmlns:a16="http://schemas.microsoft.com/office/drawing/2014/main" id="{1BCBF2E3-2F4A-D7F1-B73B-5FB085CB4198}"/>
              </a:ext>
            </a:extLst>
          </p:cNvPr>
          <p:cNvSpPr/>
          <p:nvPr userDrawn="1"/>
        </p:nvSpPr>
        <p:spPr>
          <a:xfrm>
            <a:off x="-65988" y="-1"/>
            <a:ext cx="12257988" cy="1602557"/>
          </a:xfrm>
          <a:prstGeom prst="rect">
            <a:avLst/>
          </a:prstGeom>
          <a:solidFill>
            <a:srgbClr val="28B1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C11D5B-FEBC-943F-F67C-BA52BB6560B4}"/>
              </a:ext>
            </a:extLst>
          </p:cNvPr>
          <p:cNvSpPr>
            <a:spLocks noGrp="1"/>
          </p:cNvSpPr>
          <p:nvPr>
            <p:ph type="title" hasCustomPrompt="1"/>
          </p:nvPr>
        </p:nvSpPr>
        <p:spPr>
          <a:xfrm>
            <a:off x="838200" y="321463"/>
            <a:ext cx="10515600" cy="1006475"/>
          </a:xfrm>
        </p:spPr>
        <p:txBody>
          <a:bodyPr/>
          <a:lstStyle/>
          <a:p>
            <a:r>
              <a:rPr lang="en-US" dirty="0"/>
              <a:t>(Insert Review Activity)</a:t>
            </a:r>
          </a:p>
        </p:txBody>
      </p:sp>
      <p:sp>
        <p:nvSpPr>
          <p:cNvPr id="3" name="Date Placeholder 2">
            <a:extLst>
              <a:ext uri="{FF2B5EF4-FFF2-40B4-BE49-F238E27FC236}">
                <a16:creationId xmlns:a16="http://schemas.microsoft.com/office/drawing/2014/main" id="{B25CD119-E278-A035-9C19-0BF87E2C4435}"/>
              </a:ext>
            </a:extLst>
          </p:cNvPr>
          <p:cNvSpPr>
            <a:spLocks noGrp="1"/>
          </p:cNvSpPr>
          <p:nvPr>
            <p:ph type="dt" sz="half" idx="10"/>
          </p:nvPr>
        </p:nvSpPr>
        <p:spPr/>
        <p:txBody>
          <a:bodyPr/>
          <a:lstStyle/>
          <a:p>
            <a:fld id="{829D47F2-E1D4-5640-A79E-7949DC64EFB2}" type="datetimeFigureOut">
              <a:rPr lang="en-US" smtClean="0"/>
              <a:t>5/27/25</a:t>
            </a:fld>
            <a:endParaRPr lang="en-US"/>
          </a:p>
        </p:txBody>
      </p:sp>
      <p:sp>
        <p:nvSpPr>
          <p:cNvPr id="4" name="Footer Placeholder 3">
            <a:extLst>
              <a:ext uri="{FF2B5EF4-FFF2-40B4-BE49-F238E27FC236}">
                <a16:creationId xmlns:a16="http://schemas.microsoft.com/office/drawing/2014/main" id="{10C1E322-1B29-624B-B802-A6360D128034}"/>
              </a:ext>
            </a:extLst>
          </p:cNvPr>
          <p:cNvSpPr>
            <a:spLocks noGrp="1"/>
          </p:cNvSpPr>
          <p:nvPr>
            <p:ph type="ftr" sz="quarter" idx="11"/>
          </p:nvPr>
        </p:nvSpPr>
        <p:spPr/>
        <p:txBody>
          <a:bodyPr/>
          <a:lstStyle/>
          <a:p>
            <a:endParaRPr lang="en-US"/>
          </a:p>
        </p:txBody>
      </p:sp>
      <p:sp>
        <p:nvSpPr>
          <p:cNvPr id="7" name="Oval 6">
            <a:extLst>
              <a:ext uri="{FF2B5EF4-FFF2-40B4-BE49-F238E27FC236}">
                <a16:creationId xmlns:a16="http://schemas.microsoft.com/office/drawing/2014/main" id="{4557FC52-4FBD-8709-D0A2-2756972B552B}"/>
              </a:ext>
            </a:extLst>
          </p:cNvPr>
          <p:cNvSpPr/>
          <p:nvPr userDrawn="1"/>
        </p:nvSpPr>
        <p:spPr>
          <a:xfrm>
            <a:off x="-875382" y="5348690"/>
            <a:ext cx="1750764" cy="1613970"/>
          </a:xfrm>
          <a:prstGeom prst="ellipse">
            <a:avLst/>
          </a:prstGeom>
          <a:solidFill>
            <a:srgbClr val="28B1B1">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61B619F-FA49-CA91-7B2A-89691F671D2D}"/>
              </a:ext>
            </a:extLst>
          </p:cNvPr>
          <p:cNvSpPr/>
          <p:nvPr userDrawn="1"/>
        </p:nvSpPr>
        <p:spPr>
          <a:xfrm>
            <a:off x="-3403265" y="1325581"/>
            <a:ext cx="4501381" cy="4601494"/>
          </a:xfrm>
          <a:prstGeom prst="ellipse">
            <a:avLst/>
          </a:prstGeom>
          <a:noFill/>
          <a:ln w="254000">
            <a:solidFill>
              <a:srgbClr val="28B1B1">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0107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54EEA0-5542-F02F-789D-26D9ACA8EFAD}"/>
              </a:ext>
            </a:extLst>
          </p:cNvPr>
          <p:cNvSpPr>
            <a:spLocks noGrp="1"/>
          </p:cNvSpPr>
          <p:nvPr>
            <p:ph type="title"/>
          </p:nvPr>
        </p:nvSpPr>
        <p:spPr>
          <a:xfrm>
            <a:off x="838200" y="365125"/>
            <a:ext cx="10515600" cy="10064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D7CF55-DE33-BE5A-25D9-41A85881D1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5B17A8-34FB-44EE-F118-A29B101AF2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9D47F2-E1D4-5640-A79E-7949DC64EFB2}" type="datetimeFigureOut">
              <a:rPr lang="en-US" smtClean="0"/>
              <a:t>5/27/25</a:t>
            </a:fld>
            <a:endParaRPr lang="en-US"/>
          </a:p>
        </p:txBody>
      </p:sp>
      <p:sp>
        <p:nvSpPr>
          <p:cNvPr id="5" name="Footer Placeholder 4">
            <a:extLst>
              <a:ext uri="{FF2B5EF4-FFF2-40B4-BE49-F238E27FC236}">
                <a16:creationId xmlns:a16="http://schemas.microsoft.com/office/drawing/2014/main" id="{2C6EB359-A028-7720-5DBC-48927592BD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9B2C17-7B42-3469-8732-E2ADF98019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EDFD50-C400-B348-BE13-5F0E0B81EE8C}" type="slidenum">
              <a:rPr lang="en-US" smtClean="0"/>
              <a:t>‹#›</a:t>
            </a:fld>
            <a:endParaRPr lang="en-US"/>
          </a:p>
        </p:txBody>
      </p:sp>
    </p:spTree>
    <p:extLst>
      <p:ext uri="{BB962C8B-B14F-4D97-AF65-F5344CB8AC3E}">
        <p14:creationId xmlns:p14="http://schemas.microsoft.com/office/powerpoint/2010/main" val="295711702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60" r:id="rId4"/>
    <p:sldLayoutId id="2147483668" r:id="rId5"/>
    <p:sldLayoutId id="2147483661" r:id="rId6"/>
    <p:sldLayoutId id="2147483662" r:id="rId7"/>
    <p:sldLayoutId id="2147483663" r:id="rId8"/>
    <p:sldLayoutId id="2147483652" r:id="rId9"/>
    <p:sldLayoutId id="2147483664" r:id="rId10"/>
    <p:sldLayoutId id="2147483654"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0.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6.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35.svg"/><Relationship Id="rId5" Type="http://schemas.openxmlformats.org/officeDocument/2006/relationships/image" Target="../media/image34.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10.xml"/><Relationship Id="rId1" Type="http://schemas.openxmlformats.org/officeDocument/2006/relationships/video" Target="https://www.youtube.com/embed/9-k1OC8kLyI?feature=oembe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video" Target="https://www.youtube.com/embed/Aehth3w9h04?feature=oembed" TargetMode="External"/><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F755D-4714-8176-C314-9ABB5C4B506C}"/>
              </a:ext>
            </a:extLst>
          </p:cNvPr>
          <p:cNvSpPr>
            <a:spLocks noGrp="1"/>
          </p:cNvSpPr>
          <p:nvPr>
            <p:ph type="ctrTitle"/>
          </p:nvPr>
        </p:nvSpPr>
        <p:spPr/>
        <p:txBody>
          <a:bodyPr>
            <a:normAutofit/>
          </a:bodyPr>
          <a:lstStyle/>
          <a:p>
            <a:r>
              <a:rPr lang="en-US" dirty="0"/>
              <a:t>Handling Cattle</a:t>
            </a:r>
          </a:p>
        </p:txBody>
      </p:sp>
      <p:sp>
        <p:nvSpPr>
          <p:cNvPr id="3" name="Subtitle 2">
            <a:extLst>
              <a:ext uri="{FF2B5EF4-FFF2-40B4-BE49-F238E27FC236}">
                <a16:creationId xmlns:a16="http://schemas.microsoft.com/office/drawing/2014/main" id="{C97AE73F-AA87-DFD1-8484-7AD9C4DFDB27}"/>
              </a:ext>
            </a:extLst>
          </p:cNvPr>
          <p:cNvSpPr>
            <a:spLocks noGrp="1"/>
          </p:cNvSpPr>
          <p:nvPr>
            <p:ph type="subTitle" idx="1"/>
          </p:nvPr>
        </p:nvSpPr>
        <p:spPr/>
        <p:txBody>
          <a:bodyPr/>
          <a:lstStyle/>
          <a:p>
            <a:r>
              <a:rPr lang="en-US" dirty="0"/>
              <a:t>Managing Beef Cattle</a:t>
            </a:r>
          </a:p>
        </p:txBody>
      </p:sp>
    </p:spTree>
    <p:extLst>
      <p:ext uri="{BB962C8B-B14F-4D97-AF65-F5344CB8AC3E}">
        <p14:creationId xmlns:p14="http://schemas.microsoft.com/office/powerpoint/2010/main" val="350366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3FE7D-1F93-E416-C316-8B07F0DE1085}"/>
              </a:ext>
            </a:extLst>
          </p:cNvPr>
          <p:cNvSpPr>
            <a:spLocks noGrp="1"/>
          </p:cNvSpPr>
          <p:nvPr>
            <p:ph type="title"/>
          </p:nvPr>
        </p:nvSpPr>
        <p:spPr/>
        <p:txBody>
          <a:bodyPr/>
          <a:lstStyle/>
          <a:p>
            <a:r>
              <a:rPr lang="en-US" dirty="0"/>
              <a:t>Lesson Objectives</a:t>
            </a:r>
          </a:p>
        </p:txBody>
      </p:sp>
      <p:sp>
        <p:nvSpPr>
          <p:cNvPr id="3" name="Content Placeholder 2">
            <a:extLst>
              <a:ext uri="{FF2B5EF4-FFF2-40B4-BE49-F238E27FC236}">
                <a16:creationId xmlns:a16="http://schemas.microsoft.com/office/drawing/2014/main" id="{58E37778-6B9B-0ACF-71BE-0287AA82F160}"/>
              </a:ext>
            </a:extLst>
          </p:cNvPr>
          <p:cNvSpPr>
            <a:spLocks noGrp="1"/>
          </p:cNvSpPr>
          <p:nvPr>
            <p:ph idx="1"/>
          </p:nvPr>
        </p:nvSpPr>
        <p:spPr>
          <a:xfrm>
            <a:off x="838200" y="1825625"/>
            <a:ext cx="9924393" cy="4351338"/>
          </a:xfrm>
        </p:spPr>
        <p:txBody>
          <a:bodyPr>
            <a:normAutofit/>
          </a:bodyPr>
          <a:lstStyle/>
          <a:p>
            <a:pPr marL="514350" indent="-514350">
              <a:lnSpc>
                <a:spcPct val="100000"/>
              </a:lnSpc>
              <a:spcBef>
                <a:spcPts val="0"/>
              </a:spcBef>
              <a:buFont typeface="+mj-lt"/>
              <a:buAutoNum type="arabicPeriod"/>
            </a:pPr>
            <a:r>
              <a:rPr lang="en-US" dirty="0">
                <a:solidFill>
                  <a:schemeClr val="tx1"/>
                </a:solidFill>
              </a:rPr>
              <a:t>Evaluate the body language of cattle.  </a:t>
            </a:r>
          </a:p>
          <a:p>
            <a:pPr marL="514350" indent="-514350">
              <a:lnSpc>
                <a:spcPct val="100000"/>
              </a:lnSpc>
              <a:spcBef>
                <a:spcPts val="0"/>
              </a:spcBef>
              <a:buFont typeface="+mj-lt"/>
              <a:buAutoNum type="arabicPeriod"/>
            </a:pPr>
            <a:r>
              <a:rPr lang="en-US" dirty="0">
                <a:solidFill>
                  <a:schemeClr val="tx1"/>
                </a:solidFill>
              </a:rPr>
              <a:t>Recognize flight zones and point of balance of the animal.  </a:t>
            </a:r>
          </a:p>
          <a:p>
            <a:pPr marL="514350" indent="-514350">
              <a:lnSpc>
                <a:spcPct val="100000"/>
              </a:lnSpc>
              <a:spcBef>
                <a:spcPts val="0"/>
              </a:spcBef>
              <a:buFont typeface="+mj-lt"/>
              <a:buAutoNum type="arabicPeriod"/>
            </a:pPr>
            <a:r>
              <a:rPr lang="en-US" dirty="0">
                <a:solidFill>
                  <a:schemeClr val="tx1"/>
                </a:solidFill>
              </a:rPr>
              <a:t>Apply low-stress handling principles for a novice animal handler.</a:t>
            </a:r>
          </a:p>
          <a:p>
            <a:pPr marL="514350" indent="-514350">
              <a:lnSpc>
                <a:spcPct val="100000"/>
              </a:lnSpc>
              <a:spcBef>
                <a:spcPts val="0"/>
              </a:spcBef>
              <a:buFont typeface="+mj-lt"/>
              <a:buAutoNum type="arabicPeriod"/>
            </a:pPr>
            <a:r>
              <a:rPr lang="en-US" dirty="0">
                <a:solidFill>
                  <a:schemeClr val="tx1"/>
                </a:solidFill>
              </a:rPr>
              <a:t>Apply practices for handling babies for a novice animal handler.</a:t>
            </a:r>
          </a:p>
          <a:p>
            <a:pPr marL="514350" indent="-514350">
              <a:lnSpc>
                <a:spcPct val="100000"/>
              </a:lnSpc>
              <a:spcBef>
                <a:spcPts val="0"/>
              </a:spcBef>
              <a:buFont typeface="+mj-lt"/>
              <a:buAutoNum type="arabicPeriod"/>
            </a:pPr>
            <a:r>
              <a:rPr lang="en-US" dirty="0">
                <a:solidFill>
                  <a:schemeClr val="tx1"/>
                </a:solidFill>
              </a:rPr>
              <a:t>Apply practices for moving groups at key times for a novice animal handler.</a:t>
            </a:r>
          </a:p>
          <a:p>
            <a:pPr marL="514350" indent="-514350">
              <a:lnSpc>
                <a:spcPct val="100000"/>
              </a:lnSpc>
              <a:spcBef>
                <a:spcPts val="0"/>
              </a:spcBef>
              <a:buFont typeface="+mj-lt"/>
              <a:buAutoNum type="arabicPeriod"/>
            </a:pPr>
            <a:endParaRPr lang="en-US" dirty="0">
              <a:solidFill>
                <a:schemeClr val="tx1"/>
              </a:solidFill>
            </a:endParaRPr>
          </a:p>
        </p:txBody>
      </p:sp>
    </p:spTree>
    <p:extLst>
      <p:ext uri="{BB962C8B-B14F-4D97-AF65-F5344CB8AC3E}">
        <p14:creationId xmlns:p14="http://schemas.microsoft.com/office/powerpoint/2010/main" val="1023780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1E595-350C-D974-148C-FA31D73B3757}"/>
              </a:ext>
            </a:extLst>
          </p:cNvPr>
          <p:cNvSpPr>
            <a:spLocks noGrp="1"/>
          </p:cNvSpPr>
          <p:nvPr>
            <p:ph type="title"/>
          </p:nvPr>
        </p:nvSpPr>
        <p:spPr/>
        <p:txBody>
          <a:bodyPr>
            <a:normAutofit/>
          </a:bodyPr>
          <a:lstStyle/>
          <a:p>
            <a:r>
              <a:rPr lang="en-US" dirty="0"/>
              <a:t>Introduction to Cattle Body Language</a:t>
            </a:r>
          </a:p>
        </p:txBody>
      </p:sp>
      <p:sp>
        <p:nvSpPr>
          <p:cNvPr id="3" name="TextBox 2">
            <a:extLst>
              <a:ext uri="{FF2B5EF4-FFF2-40B4-BE49-F238E27FC236}">
                <a16:creationId xmlns:a16="http://schemas.microsoft.com/office/drawing/2014/main" id="{B3914235-262B-C601-2718-5E1015814576}"/>
              </a:ext>
            </a:extLst>
          </p:cNvPr>
          <p:cNvSpPr txBox="1"/>
          <p:nvPr/>
        </p:nvSpPr>
        <p:spPr>
          <a:xfrm>
            <a:off x="838200" y="1797270"/>
            <a:ext cx="6512169" cy="3970318"/>
          </a:xfrm>
          <a:prstGeom prst="rect">
            <a:avLst/>
          </a:prstGeom>
          <a:noFill/>
        </p:spPr>
        <p:txBody>
          <a:bodyPr wrap="square" numCol="1">
            <a:spAutoFit/>
          </a:bodyPr>
          <a:lstStyle/>
          <a:p>
            <a:pPr marL="457200" indent="-457200" algn="l" rtl="0" fontAlgn="base">
              <a:buFont typeface="Arial" panose="020B0604020202020204" pitchFamily="34" charset="0"/>
              <a:buChar char="•"/>
            </a:pPr>
            <a:r>
              <a:rPr lang="en-US" sz="2800" b="0" i="0" dirty="0">
                <a:solidFill>
                  <a:srgbClr val="000000"/>
                </a:solidFill>
                <a:effectLst/>
              </a:rPr>
              <a:t>Body language is a crucial form of communication for cattle </a:t>
            </a:r>
          </a:p>
          <a:p>
            <a:pPr marL="457200" indent="-457200" algn="l" rtl="0" fontAlgn="base">
              <a:buFont typeface="Arial" panose="020B0604020202020204" pitchFamily="34" charset="0"/>
              <a:buChar char="•"/>
            </a:pPr>
            <a:r>
              <a:rPr lang="en-US" sz="2800" b="0" i="0" dirty="0">
                <a:solidFill>
                  <a:srgbClr val="000000"/>
                </a:solidFill>
                <a:effectLst/>
              </a:rPr>
              <a:t>Understanding cattle behavior helps in: </a:t>
            </a:r>
          </a:p>
          <a:p>
            <a:pPr marL="914400" lvl="1" indent="-457200" fontAlgn="base">
              <a:buFont typeface="Arial" panose="020B0604020202020204" pitchFamily="34" charset="0"/>
              <a:buChar char="•"/>
            </a:pPr>
            <a:r>
              <a:rPr lang="en-US" sz="2400" b="0" i="0" dirty="0">
                <a:solidFill>
                  <a:srgbClr val="000000"/>
                </a:solidFill>
                <a:effectLst/>
              </a:rPr>
              <a:t>Ensuring animal welfare </a:t>
            </a:r>
          </a:p>
          <a:p>
            <a:pPr marL="914400" lvl="1" indent="-457200" fontAlgn="base">
              <a:buFont typeface="Arial" panose="020B0604020202020204" pitchFamily="34" charset="0"/>
              <a:buChar char="•"/>
            </a:pPr>
            <a:r>
              <a:rPr lang="en-US" sz="2400" b="0" i="0" dirty="0">
                <a:solidFill>
                  <a:srgbClr val="000000"/>
                </a:solidFill>
                <a:effectLst/>
              </a:rPr>
              <a:t>Improving handling and management </a:t>
            </a:r>
          </a:p>
          <a:p>
            <a:pPr marL="914400" lvl="1" indent="-457200" fontAlgn="base">
              <a:buFont typeface="Arial" panose="020B0604020202020204" pitchFamily="34" charset="0"/>
              <a:buChar char="•"/>
            </a:pPr>
            <a:r>
              <a:rPr lang="en-US" sz="2400" b="0" i="0" dirty="0">
                <a:solidFill>
                  <a:srgbClr val="000000"/>
                </a:solidFill>
                <a:effectLst/>
              </a:rPr>
              <a:t>Enhancing farm safety </a:t>
            </a:r>
          </a:p>
          <a:p>
            <a:pPr marL="914400" lvl="1" indent="-457200" fontAlgn="base">
              <a:buFont typeface="Arial" panose="020B0604020202020204" pitchFamily="34" charset="0"/>
              <a:buChar char="•"/>
            </a:pPr>
            <a:r>
              <a:rPr lang="en-US" sz="2400" b="0" i="0" dirty="0">
                <a:solidFill>
                  <a:srgbClr val="000000"/>
                </a:solidFill>
                <a:effectLst/>
              </a:rPr>
              <a:t>Cattle use various physical cues to express their emotions and intentions </a:t>
            </a:r>
          </a:p>
          <a:p>
            <a:pPr marL="914400" lvl="1" indent="-457200" fontAlgn="base">
              <a:buFont typeface="Arial" panose="020B0604020202020204" pitchFamily="34" charset="0"/>
              <a:buChar char="•"/>
            </a:pPr>
            <a:r>
              <a:rPr lang="en-US" sz="2400" b="0" i="0" dirty="0">
                <a:solidFill>
                  <a:srgbClr val="000000"/>
                </a:solidFill>
                <a:effectLst/>
              </a:rPr>
              <a:t>Observing these cues helps predict their behavior and needs </a:t>
            </a:r>
          </a:p>
        </p:txBody>
      </p:sp>
      <p:pic>
        <p:nvPicPr>
          <p:cNvPr id="6" name="Picture 5" descr="A group of cows in a field&#10;&#10;AI-generated content may be incorrect.">
            <a:extLst>
              <a:ext uri="{FF2B5EF4-FFF2-40B4-BE49-F238E27FC236}">
                <a16:creationId xmlns:a16="http://schemas.microsoft.com/office/drawing/2014/main" id="{5BAF6759-DE15-2524-CA81-134264F1CB0E}"/>
              </a:ext>
            </a:extLst>
          </p:cNvPr>
          <p:cNvPicPr>
            <a:picLocks noChangeAspect="1"/>
          </p:cNvPicPr>
          <p:nvPr/>
        </p:nvPicPr>
        <p:blipFill>
          <a:blip r:embed="rId3"/>
          <a:stretch>
            <a:fillRect/>
          </a:stretch>
        </p:blipFill>
        <p:spPr>
          <a:xfrm>
            <a:off x="7350369" y="2300851"/>
            <a:ext cx="4444733" cy="2963155"/>
          </a:xfrm>
          <a:prstGeom prst="rect">
            <a:avLst/>
          </a:prstGeom>
        </p:spPr>
      </p:pic>
    </p:spTree>
    <p:extLst>
      <p:ext uri="{BB962C8B-B14F-4D97-AF65-F5344CB8AC3E}">
        <p14:creationId xmlns:p14="http://schemas.microsoft.com/office/powerpoint/2010/main" val="2372474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57CF4-EE5B-8563-CC07-168463D69BE2}"/>
              </a:ext>
            </a:extLst>
          </p:cNvPr>
          <p:cNvSpPr>
            <a:spLocks noGrp="1"/>
          </p:cNvSpPr>
          <p:nvPr>
            <p:ph type="title"/>
          </p:nvPr>
        </p:nvSpPr>
        <p:spPr/>
        <p:txBody>
          <a:bodyPr>
            <a:normAutofit/>
          </a:bodyPr>
          <a:lstStyle/>
          <a:p>
            <a:r>
              <a:rPr lang="en-US" dirty="0"/>
              <a:t>Evaluating Body Language</a:t>
            </a:r>
          </a:p>
        </p:txBody>
      </p:sp>
      <p:sp>
        <p:nvSpPr>
          <p:cNvPr id="6" name="TextBox 5">
            <a:extLst>
              <a:ext uri="{FF2B5EF4-FFF2-40B4-BE49-F238E27FC236}">
                <a16:creationId xmlns:a16="http://schemas.microsoft.com/office/drawing/2014/main" id="{B5A39308-6D8A-B1C2-2CE3-6A1A52D97A39}"/>
              </a:ext>
            </a:extLst>
          </p:cNvPr>
          <p:cNvSpPr txBox="1"/>
          <p:nvPr/>
        </p:nvSpPr>
        <p:spPr>
          <a:xfrm>
            <a:off x="838201" y="1797270"/>
            <a:ext cx="4266270" cy="4893647"/>
          </a:xfrm>
          <a:prstGeom prst="rect">
            <a:avLst/>
          </a:prstGeom>
          <a:noFill/>
        </p:spPr>
        <p:txBody>
          <a:bodyPr wrap="square" numCol="1">
            <a:spAutoFit/>
          </a:bodyPr>
          <a:lstStyle/>
          <a:p>
            <a:pPr marL="457200" indent="-457200" algn="l" rtl="0" fontAlgn="base">
              <a:buFont typeface="Arial" panose="020B0604020202020204" pitchFamily="34" charset="0"/>
              <a:buChar char="•"/>
            </a:pPr>
            <a:r>
              <a:rPr lang="en-US" sz="2400" b="0" i="0" dirty="0">
                <a:solidFill>
                  <a:srgbClr val="000000"/>
                </a:solidFill>
                <a:effectLst/>
              </a:rPr>
              <a:t>Posture/legs </a:t>
            </a:r>
          </a:p>
          <a:p>
            <a:pPr marL="457200" indent="-457200" algn="l" rtl="0" fontAlgn="base">
              <a:buFont typeface="Arial" panose="020B0604020202020204" pitchFamily="34" charset="0"/>
              <a:buChar char="•"/>
            </a:pPr>
            <a:r>
              <a:rPr lang="en-US" sz="2400" b="0" i="0" dirty="0">
                <a:solidFill>
                  <a:srgbClr val="000000"/>
                </a:solidFill>
                <a:effectLst/>
              </a:rPr>
              <a:t>Ear position </a:t>
            </a:r>
          </a:p>
          <a:p>
            <a:pPr marL="457200" indent="-457200" algn="l" rtl="0" fontAlgn="base">
              <a:buFont typeface="Arial" panose="020B0604020202020204" pitchFamily="34" charset="0"/>
              <a:buChar char="•"/>
            </a:pPr>
            <a:r>
              <a:rPr lang="en-US" sz="2400" b="0" i="0" dirty="0">
                <a:solidFill>
                  <a:srgbClr val="000000"/>
                </a:solidFill>
                <a:effectLst/>
              </a:rPr>
              <a:t>Eye expression </a:t>
            </a:r>
          </a:p>
          <a:p>
            <a:pPr marL="457200" indent="-457200" algn="l" rtl="0" fontAlgn="base">
              <a:buFont typeface="Arial" panose="020B0604020202020204" pitchFamily="34" charset="0"/>
              <a:buChar char="•"/>
            </a:pPr>
            <a:r>
              <a:rPr lang="en-US" sz="2400" b="0" i="0" dirty="0">
                <a:solidFill>
                  <a:srgbClr val="000000"/>
                </a:solidFill>
                <a:effectLst/>
              </a:rPr>
              <a:t>Tail position </a:t>
            </a:r>
          </a:p>
          <a:p>
            <a:pPr marL="457200" indent="-457200" algn="l" rtl="0" fontAlgn="base">
              <a:buFont typeface="Arial" panose="020B0604020202020204" pitchFamily="34" charset="0"/>
              <a:buChar char="•"/>
            </a:pPr>
            <a:r>
              <a:rPr lang="en-US" sz="2400" b="0" i="0" dirty="0">
                <a:solidFill>
                  <a:srgbClr val="000000"/>
                </a:solidFill>
                <a:effectLst/>
              </a:rPr>
              <a:t>Facial expressions and vocalization </a:t>
            </a:r>
          </a:p>
          <a:p>
            <a:pPr marL="457200" indent="-457200" algn="l" rtl="0" fontAlgn="base">
              <a:buFont typeface="Arial" panose="020B0604020202020204" pitchFamily="34" charset="0"/>
              <a:buChar char="•"/>
            </a:pPr>
            <a:r>
              <a:rPr lang="en-US" sz="2400" b="0" i="0" dirty="0">
                <a:solidFill>
                  <a:srgbClr val="000000"/>
                </a:solidFill>
                <a:effectLst/>
              </a:rPr>
              <a:t>Body condition and grooming  </a:t>
            </a:r>
          </a:p>
          <a:p>
            <a:pPr marL="457200" indent="-457200" algn="l" rtl="0" fontAlgn="base">
              <a:buFont typeface="Arial" panose="020B0604020202020204" pitchFamily="34" charset="0"/>
              <a:buChar char="•"/>
            </a:pPr>
            <a:r>
              <a:rPr lang="en-US" sz="2400" b="0" i="0" dirty="0">
                <a:solidFill>
                  <a:srgbClr val="000000"/>
                </a:solidFill>
                <a:effectLst/>
              </a:rPr>
              <a:t>Social behavior </a:t>
            </a:r>
          </a:p>
          <a:p>
            <a:pPr marL="457200" indent="-457200" algn="l" rtl="0" fontAlgn="base">
              <a:buFont typeface="Arial" panose="020B0604020202020204" pitchFamily="34" charset="0"/>
              <a:buChar char="•"/>
            </a:pPr>
            <a:r>
              <a:rPr lang="en-US" sz="2400" b="0" i="0" dirty="0">
                <a:solidFill>
                  <a:srgbClr val="000000"/>
                </a:solidFill>
                <a:effectLst/>
              </a:rPr>
              <a:t>Feeding and drinking behavior </a:t>
            </a:r>
          </a:p>
          <a:p>
            <a:pPr marL="457200" indent="-457200" algn="l" rtl="0" fontAlgn="base">
              <a:buFont typeface="Arial" panose="020B0604020202020204" pitchFamily="34" charset="0"/>
              <a:buChar char="•"/>
            </a:pPr>
            <a:r>
              <a:rPr lang="en-US" sz="2400" b="0" i="0" dirty="0">
                <a:solidFill>
                  <a:srgbClr val="000000"/>
                </a:solidFill>
                <a:effectLst/>
              </a:rPr>
              <a:t>Breathing</a:t>
            </a:r>
          </a:p>
          <a:p>
            <a:pPr marL="457200" indent="-457200" algn="l" rtl="0" fontAlgn="base">
              <a:buFont typeface="Arial" panose="020B0604020202020204" pitchFamily="34" charset="0"/>
              <a:buChar char="•"/>
            </a:pPr>
            <a:r>
              <a:rPr lang="en-US" sz="2400" b="0" i="0" dirty="0">
                <a:solidFill>
                  <a:srgbClr val="000000"/>
                </a:solidFill>
                <a:effectLst/>
              </a:rPr>
              <a:t>Response to handling </a:t>
            </a:r>
          </a:p>
        </p:txBody>
      </p:sp>
      <p:pic>
        <p:nvPicPr>
          <p:cNvPr id="4" name="Picture 3" descr="A black cow walking in a field&#10;&#10;AI-generated content may be incorrect.">
            <a:extLst>
              <a:ext uri="{FF2B5EF4-FFF2-40B4-BE49-F238E27FC236}">
                <a16:creationId xmlns:a16="http://schemas.microsoft.com/office/drawing/2014/main" id="{E99CF15A-E590-B1BB-DAC8-CED826442D62}"/>
              </a:ext>
            </a:extLst>
          </p:cNvPr>
          <p:cNvPicPr>
            <a:picLocks noChangeAspect="1"/>
          </p:cNvPicPr>
          <p:nvPr/>
        </p:nvPicPr>
        <p:blipFill>
          <a:blip r:embed="rId3"/>
          <a:stretch>
            <a:fillRect/>
          </a:stretch>
        </p:blipFill>
        <p:spPr>
          <a:xfrm>
            <a:off x="5104471" y="1892194"/>
            <a:ext cx="7087529" cy="4727694"/>
          </a:xfrm>
          <a:prstGeom prst="rect">
            <a:avLst/>
          </a:prstGeom>
        </p:spPr>
      </p:pic>
      <p:sp>
        <p:nvSpPr>
          <p:cNvPr id="5" name="Oval 4">
            <a:extLst>
              <a:ext uri="{FF2B5EF4-FFF2-40B4-BE49-F238E27FC236}">
                <a16:creationId xmlns:a16="http://schemas.microsoft.com/office/drawing/2014/main" id="{8D679337-3DA3-5431-4D93-4D1A2D2C4C59}"/>
              </a:ext>
            </a:extLst>
          </p:cNvPr>
          <p:cNvSpPr/>
          <p:nvPr/>
        </p:nvSpPr>
        <p:spPr>
          <a:xfrm>
            <a:off x="10905357" y="3523381"/>
            <a:ext cx="400531" cy="426311"/>
          </a:xfrm>
          <a:prstGeom prst="ellipse">
            <a:avLst/>
          </a:prstGeom>
          <a:noFill/>
          <a:ln w="57150">
            <a:solidFill>
              <a:srgbClr val="1D7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47C7E48-E5AB-C5CC-5D47-24E201DD4F39}"/>
              </a:ext>
            </a:extLst>
          </p:cNvPr>
          <p:cNvSpPr/>
          <p:nvPr/>
        </p:nvSpPr>
        <p:spPr>
          <a:xfrm>
            <a:off x="6481638" y="4244093"/>
            <a:ext cx="833561" cy="1415302"/>
          </a:xfrm>
          <a:prstGeom prst="ellipse">
            <a:avLst/>
          </a:prstGeom>
          <a:noFill/>
          <a:ln w="57150">
            <a:solidFill>
              <a:srgbClr val="1D7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3066BE3-AF62-0AF4-FC85-A00E05A1566D}"/>
              </a:ext>
            </a:extLst>
          </p:cNvPr>
          <p:cNvSpPr/>
          <p:nvPr/>
        </p:nvSpPr>
        <p:spPr>
          <a:xfrm>
            <a:off x="10609883" y="3154367"/>
            <a:ext cx="295474" cy="274731"/>
          </a:xfrm>
          <a:prstGeom prst="ellipse">
            <a:avLst/>
          </a:prstGeom>
          <a:noFill/>
          <a:ln w="57150">
            <a:solidFill>
              <a:srgbClr val="1D7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B0DBA8A-0730-8283-8247-10E80BA41828}"/>
              </a:ext>
            </a:extLst>
          </p:cNvPr>
          <p:cNvSpPr/>
          <p:nvPr/>
        </p:nvSpPr>
        <p:spPr>
          <a:xfrm>
            <a:off x="6337018" y="2786448"/>
            <a:ext cx="561400" cy="2388433"/>
          </a:xfrm>
          <a:prstGeom prst="ellipse">
            <a:avLst/>
          </a:prstGeom>
          <a:noFill/>
          <a:ln w="57150">
            <a:solidFill>
              <a:srgbClr val="1D7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DEAB04D-30F5-AB8D-C63D-DEDD35B9BF62}"/>
              </a:ext>
            </a:extLst>
          </p:cNvPr>
          <p:cNvSpPr/>
          <p:nvPr/>
        </p:nvSpPr>
        <p:spPr>
          <a:xfrm>
            <a:off x="8359976" y="3153447"/>
            <a:ext cx="561400" cy="456915"/>
          </a:xfrm>
          <a:prstGeom prst="ellipse">
            <a:avLst/>
          </a:prstGeom>
          <a:noFill/>
          <a:ln w="57150">
            <a:solidFill>
              <a:srgbClr val="1D7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202B915-19B2-0646-4809-AF047B2EDF9C}"/>
              </a:ext>
            </a:extLst>
          </p:cNvPr>
          <p:cNvSpPr/>
          <p:nvPr/>
        </p:nvSpPr>
        <p:spPr>
          <a:xfrm>
            <a:off x="10065955" y="2786448"/>
            <a:ext cx="561400" cy="426311"/>
          </a:xfrm>
          <a:prstGeom prst="ellipse">
            <a:avLst/>
          </a:prstGeom>
          <a:noFill/>
          <a:ln w="57150">
            <a:solidFill>
              <a:srgbClr val="1D7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1477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36628-01EF-FC71-8DED-0F938C40B000}"/>
              </a:ext>
            </a:extLst>
          </p:cNvPr>
          <p:cNvSpPr>
            <a:spLocks noGrp="1"/>
          </p:cNvSpPr>
          <p:nvPr>
            <p:ph type="title"/>
          </p:nvPr>
        </p:nvSpPr>
        <p:spPr/>
        <p:txBody>
          <a:bodyPr/>
          <a:lstStyle/>
          <a:p>
            <a:r>
              <a:rPr lang="en-US" dirty="0"/>
              <a:t>Body Language Examples </a:t>
            </a:r>
          </a:p>
        </p:txBody>
      </p:sp>
      <p:pic>
        <p:nvPicPr>
          <p:cNvPr id="8" name="Picture 7">
            <a:extLst>
              <a:ext uri="{FF2B5EF4-FFF2-40B4-BE49-F238E27FC236}">
                <a16:creationId xmlns:a16="http://schemas.microsoft.com/office/drawing/2014/main" id="{C570D7D7-6944-4BE0-AA10-3D9158F332A2}"/>
              </a:ext>
            </a:extLst>
          </p:cNvPr>
          <p:cNvPicPr>
            <a:picLocks noChangeAspect="1"/>
          </p:cNvPicPr>
          <p:nvPr/>
        </p:nvPicPr>
        <p:blipFill>
          <a:blip r:embed="rId2"/>
          <a:srcRect t="13" b="13"/>
          <a:stretch/>
        </p:blipFill>
        <p:spPr>
          <a:xfrm>
            <a:off x="387841" y="4282109"/>
            <a:ext cx="3700731" cy="2467154"/>
          </a:xfrm>
          <a:prstGeom prst="roundRect">
            <a:avLst/>
          </a:prstGeom>
        </p:spPr>
      </p:pic>
      <p:pic>
        <p:nvPicPr>
          <p:cNvPr id="5" name="Picture 4">
            <a:extLst>
              <a:ext uri="{FF2B5EF4-FFF2-40B4-BE49-F238E27FC236}">
                <a16:creationId xmlns:a16="http://schemas.microsoft.com/office/drawing/2014/main" id="{C48828C3-3E0A-6280-3C89-7D8FEF7A4A9E}"/>
              </a:ext>
            </a:extLst>
          </p:cNvPr>
          <p:cNvPicPr>
            <a:picLocks noChangeAspect="1"/>
          </p:cNvPicPr>
          <p:nvPr/>
        </p:nvPicPr>
        <p:blipFill>
          <a:blip r:embed="rId3"/>
          <a:srcRect t="1882" b="1882"/>
          <a:stretch/>
        </p:blipFill>
        <p:spPr>
          <a:xfrm>
            <a:off x="387841" y="1693035"/>
            <a:ext cx="3700731" cy="2467154"/>
          </a:xfrm>
          <a:prstGeom prst="roundRect">
            <a:avLst/>
          </a:prstGeom>
        </p:spPr>
      </p:pic>
      <p:pic>
        <p:nvPicPr>
          <p:cNvPr id="9" name="Picture 8" descr="A cow with a cow's mouth open&#10;&#10;AI-generated content may be incorrect.">
            <a:extLst>
              <a:ext uri="{FF2B5EF4-FFF2-40B4-BE49-F238E27FC236}">
                <a16:creationId xmlns:a16="http://schemas.microsoft.com/office/drawing/2014/main" id="{BE74C2BB-0C4A-B1BB-FB21-298A028B8D5D}"/>
              </a:ext>
            </a:extLst>
          </p:cNvPr>
          <p:cNvPicPr>
            <a:picLocks noChangeAspect="1"/>
          </p:cNvPicPr>
          <p:nvPr/>
        </p:nvPicPr>
        <p:blipFill>
          <a:blip r:embed="rId4"/>
          <a:stretch>
            <a:fillRect/>
          </a:stretch>
        </p:blipFill>
        <p:spPr>
          <a:xfrm>
            <a:off x="8846472" y="1941407"/>
            <a:ext cx="2957687" cy="4437563"/>
          </a:xfrm>
          <a:prstGeom prst="roundRect">
            <a:avLst/>
          </a:prstGeom>
        </p:spPr>
      </p:pic>
      <p:pic>
        <p:nvPicPr>
          <p:cNvPr id="11" name="Picture 10">
            <a:extLst>
              <a:ext uri="{FF2B5EF4-FFF2-40B4-BE49-F238E27FC236}">
                <a16:creationId xmlns:a16="http://schemas.microsoft.com/office/drawing/2014/main" id="{E3ED82BD-1734-F60D-1AC3-7275FE78E911}"/>
              </a:ext>
            </a:extLst>
          </p:cNvPr>
          <p:cNvPicPr>
            <a:picLocks noChangeAspect="1"/>
          </p:cNvPicPr>
          <p:nvPr/>
        </p:nvPicPr>
        <p:blipFill>
          <a:blip r:embed="rId5"/>
          <a:srcRect l="25" r="25"/>
          <a:stretch/>
        </p:blipFill>
        <p:spPr>
          <a:xfrm>
            <a:off x="4839715" y="4282109"/>
            <a:ext cx="3700731" cy="2467154"/>
          </a:xfrm>
          <a:prstGeom prst="roundRect">
            <a:avLst/>
          </a:prstGeom>
        </p:spPr>
      </p:pic>
      <p:pic>
        <p:nvPicPr>
          <p:cNvPr id="3" name="Picture 2">
            <a:extLst>
              <a:ext uri="{FF2B5EF4-FFF2-40B4-BE49-F238E27FC236}">
                <a16:creationId xmlns:a16="http://schemas.microsoft.com/office/drawing/2014/main" id="{CBD1942C-4B53-DA9A-97A6-3C0D1CAA0658}"/>
              </a:ext>
            </a:extLst>
          </p:cNvPr>
          <p:cNvPicPr>
            <a:picLocks noChangeAspect="1"/>
          </p:cNvPicPr>
          <p:nvPr/>
        </p:nvPicPr>
        <p:blipFill>
          <a:blip r:embed="rId6"/>
          <a:srcRect t="1204" b="1204"/>
          <a:stretch/>
        </p:blipFill>
        <p:spPr>
          <a:xfrm>
            <a:off x="4839716" y="1693035"/>
            <a:ext cx="3700731" cy="2467154"/>
          </a:xfrm>
          <a:prstGeom prst="roundRect">
            <a:avLst/>
          </a:prstGeom>
        </p:spPr>
      </p:pic>
    </p:spTree>
    <p:extLst>
      <p:ext uri="{BB962C8B-B14F-4D97-AF65-F5344CB8AC3E}">
        <p14:creationId xmlns:p14="http://schemas.microsoft.com/office/powerpoint/2010/main" val="927286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C9B38-50A2-754A-7971-D352C652BF54}"/>
              </a:ext>
            </a:extLst>
          </p:cNvPr>
          <p:cNvSpPr>
            <a:spLocks noGrp="1"/>
          </p:cNvSpPr>
          <p:nvPr>
            <p:ph type="title"/>
          </p:nvPr>
        </p:nvSpPr>
        <p:spPr/>
        <p:txBody>
          <a:bodyPr/>
          <a:lstStyle/>
          <a:p>
            <a:r>
              <a:rPr lang="en-US" dirty="0"/>
              <a:t>Recognize Flight Zones </a:t>
            </a:r>
          </a:p>
        </p:txBody>
      </p:sp>
      <p:sp>
        <p:nvSpPr>
          <p:cNvPr id="6" name="TextBox 5">
            <a:extLst>
              <a:ext uri="{FF2B5EF4-FFF2-40B4-BE49-F238E27FC236}">
                <a16:creationId xmlns:a16="http://schemas.microsoft.com/office/drawing/2014/main" id="{69EE68B5-26D9-A30C-F0F7-C20E782DDF1C}"/>
              </a:ext>
            </a:extLst>
          </p:cNvPr>
          <p:cNvSpPr txBox="1"/>
          <p:nvPr/>
        </p:nvSpPr>
        <p:spPr>
          <a:xfrm>
            <a:off x="838200" y="1791866"/>
            <a:ext cx="6172627" cy="4401205"/>
          </a:xfrm>
          <a:prstGeom prst="rect">
            <a:avLst/>
          </a:prstGeom>
          <a:noFill/>
        </p:spPr>
        <p:txBody>
          <a:bodyPr wrap="square">
            <a:spAutoFit/>
          </a:bodyPr>
          <a:lstStyle/>
          <a:p>
            <a:pPr marL="514350" indent="-514350" algn="l" rtl="0" fontAlgn="base">
              <a:buFont typeface="+mj-lt"/>
              <a:buAutoNum type="arabicPeriod"/>
            </a:pPr>
            <a:r>
              <a:rPr lang="en-US" sz="2800" b="0" i="0" dirty="0">
                <a:solidFill>
                  <a:srgbClr val="000000"/>
                </a:solidFill>
                <a:effectLst/>
              </a:rPr>
              <a:t>Every animal has a flight zone, the area around it that, when entered, causes it to move away. </a:t>
            </a:r>
          </a:p>
          <a:p>
            <a:pPr marL="514350" indent="-514350" algn="l" rtl="0" fontAlgn="base">
              <a:buFont typeface="+mj-lt"/>
              <a:buAutoNum type="arabicPeriod"/>
            </a:pPr>
            <a:r>
              <a:rPr lang="en-US" sz="2800" b="0" i="0" dirty="0">
                <a:solidFill>
                  <a:srgbClr val="000000"/>
                </a:solidFill>
                <a:effectLst/>
              </a:rPr>
              <a:t>The point of balance is typically at the animal's shoulder. </a:t>
            </a:r>
          </a:p>
          <a:p>
            <a:pPr marL="514350" indent="-514350" algn="l" rtl="0" fontAlgn="base">
              <a:buFont typeface="+mj-lt"/>
              <a:buAutoNum type="arabicPeriod"/>
            </a:pPr>
            <a:r>
              <a:rPr lang="en-US" sz="2800" b="0" i="0" dirty="0">
                <a:solidFill>
                  <a:srgbClr val="000000"/>
                </a:solidFill>
                <a:effectLst/>
              </a:rPr>
              <a:t>Understanding these concepts helps in moving cattle safely. </a:t>
            </a:r>
          </a:p>
          <a:p>
            <a:pPr marL="514350" indent="-514350" algn="l" rtl="0" fontAlgn="base">
              <a:buFont typeface="+mj-lt"/>
              <a:buAutoNum type="arabicPeriod"/>
            </a:pPr>
            <a:r>
              <a:rPr lang="en-US" sz="2800" b="0" i="0" dirty="0">
                <a:solidFill>
                  <a:srgbClr val="000000"/>
                </a:solidFill>
                <a:effectLst/>
              </a:rPr>
              <a:t>Example: Standing behind the point of balance encourages forward movement. </a:t>
            </a:r>
            <a:endParaRPr lang="en-US" sz="2400" b="0" i="0" dirty="0">
              <a:solidFill>
                <a:srgbClr val="000000"/>
              </a:solidFill>
              <a:effectLst/>
            </a:endParaRPr>
          </a:p>
        </p:txBody>
      </p:sp>
      <p:sp>
        <p:nvSpPr>
          <p:cNvPr id="3" name="Oval 2">
            <a:extLst>
              <a:ext uri="{FF2B5EF4-FFF2-40B4-BE49-F238E27FC236}">
                <a16:creationId xmlns:a16="http://schemas.microsoft.com/office/drawing/2014/main" id="{3BD14D68-C50C-7F1A-DEB3-05789BE0D31A}"/>
              </a:ext>
            </a:extLst>
          </p:cNvPr>
          <p:cNvSpPr/>
          <p:nvPr/>
        </p:nvSpPr>
        <p:spPr>
          <a:xfrm>
            <a:off x="7860941" y="2551505"/>
            <a:ext cx="3445329" cy="336822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erial view of a cow | so I was reading this photography gui… | Flickr">
            <a:extLst>
              <a:ext uri="{FF2B5EF4-FFF2-40B4-BE49-F238E27FC236}">
                <a16:creationId xmlns:a16="http://schemas.microsoft.com/office/drawing/2014/main" id="{EE17ECD7-976D-4A11-A650-AD101A7B85B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152" b="96191" l="9883" r="89987">
                        <a14:foregroundMark x1="56697" y1="6836" x2="49935" y2="11816"/>
                        <a14:foregroundMark x1="45774" y1="84961" x2="44213" y2="96289"/>
                        <a14:foregroundMark x1="44993" y1="91211" x2="44993" y2="91211"/>
                        <a14:foregroundMark x1="30819" y1="86816" x2="30819" y2="84961"/>
                        <a14:foregroundMark x1="47464" y1="87500" x2="48375" y2="87500"/>
                        <a14:foregroundMark x1="49935" y1="8008" x2="41612" y2="7422"/>
                        <a14:foregroundMark x1="52536" y1="6152" x2="45774" y2="8008"/>
                        <a14:foregroundMark x1="46684" y1="6152" x2="46684" y2="6152"/>
                      </a14:backgroundRemoval>
                    </a14:imgEffect>
                  </a14:imgLayer>
                </a14:imgProps>
              </a:ext>
              <a:ext uri="{28A0092B-C50C-407E-A947-70E740481C1C}">
                <a14:useLocalDpi xmlns:a14="http://schemas.microsoft.com/office/drawing/2010/main" val="0"/>
              </a:ext>
            </a:extLst>
          </a:blip>
          <a:srcRect/>
          <a:stretch>
            <a:fillRect/>
          </a:stretch>
        </p:blipFill>
        <p:spPr bwMode="auto">
          <a:xfrm rot="1662683">
            <a:off x="8603533" y="2930468"/>
            <a:ext cx="1960143" cy="26103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E4BB608-442A-709E-3985-4EA900B0124E}"/>
              </a:ext>
            </a:extLst>
          </p:cNvPr>
          <p:cNvSpPr txBox="1"/>
          <p:nvPr/>
        </p:nvSpPr>
        <p:spPr>
          <a:xfrm rot="18831187">
            <a:off x="7031874" y="2591928"/>
            <a:ext cx="1300843" cy="646331"/>
          </a:xfrm>
          <a:prstGeom prst="rect">
            <a:avLst/>
          </a:prstGeom>
          <a:noFill/>
        </p:spPr>
        <p:txBody>
          <a:bodyPr wrap="square" rtlCol="0">
            <a:spAutoFit/>
          </a:bodyPr>
          <a:lstStyle/>
          <a:p>
            <a:pPr algn="ctr"/>
            <a:r>
              <a:rPr lang="en-US" b="1" dirty="0"/>
              <a:t>Edge of </a:t>
            </a:r>
          </a:p>
          <a:p>
            <a:pPr algn="ctr"/>
            <a:r>
              <a:rPr lang="en-US" b="1" dirty="0"/>
              <a:t>Flight Zone</a:t>
            </a:r>
          </a:p>
        </p:txBody>
      </p:sp>
      <p:pic>
        <p:nvPicPr>
          <p:cNvPr id="7" name="Graphic 6" descr="Arrow: Counter-clockwise curve with solid fill">
            <a:extLst>
              <a:ext uri="{FF2B5EF4-FFF2-40B4-BE49-F238E27FC236}">
                <a16:creationId xmlns:a16="http://schemas.microsoft.com/office/drawing/2014/main" id="{7DDAB682-7173-8CE3-300F-EA79680FB47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9794283">
            <a:off x="7152378" y="3283316"/>
            <a:ext cx="914400" cy="842318"/>
          </a:xfrm>
          <a:prstGeom prst="rect">
            <a:avLst/>
          </a:prstGeom>
        </p:spPr>
      </p:pic>
      <p:pic>
        <p:nvPicPr>
          <p:cNvPr id="10" name="Graphic 9" descr="Arrow: Clockwise curve with solid fill">
            <a:extLst>
              <a:ext uri="{FF2B5EF4-FFF2-40B4-BE49-F238E27FC236}">
                <a16:creationId xmlns:a16="http://schemas.microsoft.com/office/drawing/2014/main" id="{4C8EA29A-410F-AB42-82DC-8D3926FA8E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7610587">
            <a:off x="7877522" y="2209080"/>
            <a:ext cx="830672" cy="830672"/>
          </a:xfrm>
          <a:prstGeom prst="rect">
            <a:avLst/>
          </a:prstGeom>
        </p:spPr>
      </p:pic>
      <p:sp>
        <p:nvSpPr>
          <p:cNvPr id="11" name="Oval 10">
            <a:extLst>
              <a:ext uri="{FF2B5EF4-FFF2-40B4-BE49-F238E27FC236}">
                <a16:creationId xmlns:a16="http://schemas.microsoft.com/office/drawing/2014/main" id="{03496A64-9CD0-6739-9978-92BB51D43B5C}"/>
              </a:ext>
            </a:extLst>
          </p:cNvPr>
          <p:cNvSpPr/>
          <p:nvPr/>
        </p:nvSpPr>
        <p:spPr>
          <a:xfrm>
            <a:off x="9397333" y="4095690"/>
            <a:ext cx="231323" cy="279856"/>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a:extLst>
              <a:ext uri="{FF2B5EF4-FFF2-40B4-BE49-F238E27FC236}">
                <a16:creationId xmlns:a16="http://schemas.microsoft.com/office/drawing/2014/main" id="{DAA7D745-5F95-B5FB-A676-FE8E532A5202}"/>
              </a:ext>
            </a:extLst>
          </p:cNvPr>
          <p:cNvSpPr/>
          <p:nvPr/>
        </p:nvSpPr>
        <p:spPr>
          <a:xfrm rot="12814499">
            <a:off x="9709899" y="1867953"/>
            <a:ext cx="1049155" cy="2501888"/>
          </a:xfrm>
          <a:prstGeom prst="triangle">
            <a:avLst/>
          </a:prstGeom>
          <a:solidFill>
            <a:schemeClr val="accent1">
              <a:alpha val="5004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78601DF5-E0B9-984A-98AA-5C63235062A9}"/>
              </a:ext>
            </a:extLst>
          </p:cNvPr>
          <p:cNvCxnSpPr/>
          <p:nvPr/>
        </p:nvCxnSpPr>
        <p:spPr>
          <a:xfrm flipV="1">
            <a:off x="8292858" y="1710854"/>
            <a:ext cx="2877111" cy="4328066"/>
          </a:xfrm>
          <a:prstGeom prst="line">
            <a:avLst/>
          </a:prstGeom>
          <a:ln w="12700"/>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327A379F-0644-25CF-D7A8-5CA9BEC56D8B}"/>
              </a:ext>
            </a:extLst>
          </p:cNvPr>
          <p:cNvCxnSpPr>
            <a:cxnSpLocks/>
          </p:cNvCxnSpPr>
          <p:nvPr/>
        </p:nvCxnSpPr>
        <p:spPr>
          <a:xfrm>
            <a:off x="9467945" y="4235618"/>
            <a:ext cx="2088892" cy="13911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riangle 17">
            <a:extLst>
              <a:ext uri="{FF2B5EF4-FFF2-40B4-BE49-F238E27FC236}">
                <a16:creationId xmlns:a16="http://schemas.microsoft.com/office/drawing/2014/main" id="{F485F02D-B84F-6718-EC16-CF5327DC06C3}"/>
              </a:ext>
            </a:extLst>
          </p:cNvPr>
          <p:cNvSpPr/>
          <p:nvPr/>
        </p:nvSpPr>
        <p:spPr>
          <a:xfrm rot="16023590">
            <a:off x="10304862" y="2865487"/>
            <a:ext cx="1049155" cy="2501888"/>
          </a:xfrm>
          <a:prstGeom prst="triangle">
            <a:avLst/>
          </a:prstGeom>
          <a:solidFill>
            <a:schemeClr val="accent4">
              <a:alpha val="5004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73827F3-23F8-8261-1507-86ED5EA51058}"/>
              </a:ext>
            </a:extLst>
          </p:cNvPr>
          <p:cNvSpPr txBox="1"/>
          <p:nvPr/>
        </p:nvSpPr>
        <p:spPr>
          <a:xfrm>
            <a:off x="10904587" y="5595508"/>
            <a:ext cx="1300843" cy="646331"/>
          </a:xfrm>
          <a:prstGeom prst="rect">
            <a:avLst/>
          </a:prstGeom>
          <a:noFill/>
        </p:spPr>
        <p:txBody>
          <a:bodyPr wrap="square" rtlCol="0">
            <a:spAutoFit/>
          </a:bodyPr>
          <a:lstStyle/>
          <a:p>
            <a:pPr algn="ctr"/>
            <a:r>
              <a:rPr lang="en-US" b="1" dirty="0"/>
              <a:t>Point of Balance</a:t>
            </a:r>
          </a:p>
        </p:txBody>
      </p:sp>
      <p:sp>
        <p:nvSpPr>
          <p:cNvPr id="20" name="TextBox 19">
            <a:extLst>
              <a:ext uri="{FF2B5EF4-FFF2-40B4-BE49-F238E27FC236}">
                <a16:creationId xmlns:a16="http://schemas.microsoft.com/office/drawing/2014/main" id="{0F07140B-D0CF-BC89-6896-C2DF32FCFAF5}"/>
              </a:ext>
            </a:extLst>
          </p:cNvPr>
          <p:cNvSpPr txBox="1"/>
          <p:nvPr/>
        </p:nvSpPr>
        <p:spPr>
          <a:xfrm>
            <a:off x="10052957" y="2185490"/>
            <a:ext cx="1300843" cy="369332"/>
          </a:xfrm>
          <a:prstGeom prst="rect">
            <a:avLst/>
          </a:prstGeom>
          <a:noFill/>
        </p:spPr>
        <p:txBody>
          <a:bodyPr wrap="square" rtlCol="0">
            <a:spAutoFit/>
          </a:bodyPr>
          <a:lstStyle/>
          <a:p>
            <a:pPr algn="ctr"/>
            <a:r>
              <a:rPr lang="en-US" b="1" dirty="0"/>
              <a:t>Blind Spot</a:t>
            </a:r>
          </a:p>
        </p:txBody>
      </p:sp>
      <p:sp>
        <p:nvSpPr>
          <p:cNvPr id="21" name="TextBox 20">
            <a:extLst>
              <a:ext uri="{FF2B5EF4-FFF2-40B4-BE49-F238E27FC236}">
                <a16:creationId xmlns:a16="http://schemas.microsoft.com/office/drawing/2014/main" id="{82A20BC4-4780-DF5C-0ADB-F92AABB7F195}"/>
              </a:ext>
            </a:extLst>
          </p:cNvPr>
          <p:cNvSpPr txBox="1"/>
          <p:nvPr/>
        </p:nvSpPr>
        <p:spPr>
          <a:xfrm>
            <a:off x="11040978" y="3758301"/>
            <a:ext cx="1300843" cy="646331"/>
          </a:xfrm>
          <a:prstGeom prst="rect">
            <a:avLst/>
          </a:prstGeom>
          <a:noFill/>
        </p:spPr>
        <p:txBody>
          <a:bodyPr wrap="square" rtlCol="0">
            <a:spAutoFit/>
          </a:bodyPr>
          <a:lstStyle/>
          <a:p>
            <a:pPr algn="ctr"/>
            <a:r>
              <a:rPr lang="en-US" b="1" dirty="0"/>
              <a:t>Handler Position</a:t>
            </a:r>
          </a:p>
        </p:txBody>
      </p:sp>
    </p:spTree>
    <p:extLst>
      <p:ext uri="{BB962C8B-B14F-4D97-AF65-F5344CB8AC3E}">
        <p14:creationId xmlns:p14="http://schemas.microsoft.com/office/powerpoint/2010/main" val="1203271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5AE22-84AC-0D6F-2124-F2AABC88CC53}"/>
              </a:ext>
            </a:extLst>
          </p:cNvPr>
          <p:cNvSpPr>
            <a:spLocks noGrp="1"/>
          </p:cNvSpPr>
          <p:nvPr>
            <p:ph type="title"/>
          </p:nvPr>
        </p:nvSpPr>
        <p:spPr/>
        <p:txBody>
          <a:bodyPr/>
          <a:lstStyle/>
          <a:p>
            <a:r>
              <a:rPr lang="en-US" dirty="0"/>
              <a:t>Practical Tips For Handling Cattle </a:t>
            </a:r>
          </a:p>
        </p:txBody>
      </p:sp>
      <p:sp>
        <p:nvSpPr>
          <p:cNvPr id="4" name="Content Placeholder 3">
            <a:extLst>
              <a:ext uri="{FF2B5EF4-FFF2-40B4-BE49-F238E27FC236}">
                <a16:creationId xmlns:a16="http://schemas.microsoft.com/office/drawing/2014/main" id="{28B0094C-35E6-56D2-5A04-CBA703CAABAE}"/>
              </a:ext>
            </a:extLst>
          </p:cNvPr>
          <p:cNvSpPr>
            <a:spLocks noGrp="1"/>
          </p:cNvSpPr>
          <p:nvPr>
            <p:ph sz="half" idx="1"/>
          </p:nvPr>
        </p:nvSpPr>
        <p:spPr>
          <a:xfrm>
            <a:off x="838200" y="1994420"/>
            <a:ext cx="10515599" cy="4351338"/>
          </a:xfrm>
        </p:spPr>
        <p:txBody>
          <a:bodyPr>
            <a:normAutofit/>
          </a:bodyPr>
          <a:lstStyle/>
          <a:p>
            <a:r>
              <a:rPr lang="en-US" dirty="0"/>
              <a:t>Approach calmly </a:t>
            </a:r>
          </a:p>
          <a:p>
            <a:r>
              <a:rPr lang="en-US" dirty="0"/>
              <a:t>Use barriers &amp; guides </a:t>
            </a:r>
          </a:p>
          <a:p>
            <a:r>
              <a:rPr lang="en-US" dirty="0"/>
              <a:t>Minimize noise </a:t>
            </a:r>
          </a:p>
          <a:p>
            <a:r>
              <a:rPr lang="en-US" dirty="0"/>
              <a:t>Work with natural behavior </a:t>
            </a:r>
          </a:p>
          <a:p>
            <a:r>
              <a:rPr lang="en-US" dirty="0"/>
              <a:t>Use proper safety gear </a:t>
            </a:r>
          </a:p>
          <a:p>
            <a:r>
              <a:rPr lang="en-US" dirty="0"/>
              <a:t>Provide clear paths </a:t>
            </a:r>
          </a:p>
          <a:p>
            <a:r>
              <a:rPr lang="en-US" dirty="0"/>
              <a:t>Observe cattle’s body language </a:t>
            </a:r>
          </a:p>
          <a:p>
            <a:r>
              <a:rPr lang="en-US" dirty="0"/>
              <a:t>Use consistent handling methods </a:t>
            </a:r>
          </a:p>
        </p:txBody>
      </p:sp>
      <p:pic>
        <p:nvPicPr>
          <p:cNvPr id="8" name="Picture 7">
            <a:extLst>
              <a:ext uri="{FF2B5EF4-FFF2-40B4-BE49-F238E27FC236}">
                <a16:creationId xmlns:a16="http://schemas.microsoft.com/office/drawing/2014/main" id="{0E1CC387-6342-3611-23D1-ED27E97C435D}"/>
              </a:ext>
            </a:extLst>
          </p:cNvPr>
          <p:cNvPicPr>
            <a:picLocks noChangeAspect="1"/>
          </p:cNvPicPr>
          <p:nvPr/>
        </p:nvPicPr>
        <p:blipFill>
          <a:blip r:embed="rId2"/>
          <a:srcRect t="190" b="190"/>
          <a:stretch/>
        </p:blipFill>
        <p:spPr>
          <a:xfrm>
            <a:off x="6415789" y="2472941"/>
            <a:ext cx="5109261" cy="3394295"/>
          </a:xfrm>
          <a:prstGeom prst="roundRect">
            <a:avLst/>
          </a:prstGeom>
        </p:spPr>
      </p:pic>
    </p:spTree>
    <p:extLst>
      <p:ext uri="{BB962C8B-B14F-4D97-AF65-F5344CB8AC3E}">
        <p14:creationId xmlns:p14="http://schemas.microsoft.com/office/powerpoint/2010/main" val="600926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41A0E-1CAD-E5CA-3D28-4D91B3FFAE6D}"/>
              </a:ext>
            </a:extLst>
          </p:cNvPr>
          <p:cNvSpPr>
            <a:spLocks noGrp="1"/>
          </p:cNvSpPr>
          <p:nvPr>
            <p:ph type="title"/>
          </p:nvPr>
        </p:nvSpPr>
        <p:spPr/>
        <p:txBody>
          <a:bodyPr/>
          <a:lstStyle/>
          <a:p>
            <a:r>
              <a:rPr lang="en-US" dirty="0"/>
              <a:t>Apply Low-Stress Handling Principles</a:t>
            </a:r>
          </a:p>
        </p:txBody>
      </p:sp>
      <p:sp>
        <p:nvSpPr>
          <p:cNvPr id="6" name="TextBox 5">
            <a:extLst>
              <a:ext uri="{FF2B5EF4-FFF2-40B4-BE49-F238E27FC236}">
                <a16:creationId xmlns:a16="http://schemas.microsoft.com/office/drawing/2014/main" id="{B7E870AD-9BFF-3526-F0F5-FAD7150C8AD7}"/>
              </a:ext>
            </a:extLst>
          </p:cNvPr>
          <p:cNvSpPr txBox="1"/>
          <p:nvPr/>
        </p:nvSpPr>
        <p:spPr>
          <a:xfrm>
            <a:off x="838200" y="2053825"/>
            <a:ext cx="5013031" cy="4401205"/>
          </a:xfrm>
          <a:prstGeom prst="rect">
            <a:avLst/>
          </a:prstGeom>
          <a:noFill/>
        </p:spPr>
        <p:txBody>
          <a:bodyPr wrap="square">
            <a:spAutoFit/>
          </a:bodyPr>
          <a:lstStyle/>
          <a:p>
            <a:pPr marL="514350" indent="-514350" algn="l" rtl="0" fontAlgn="base">
              <a:buFont typeface="+mj-lt"/>
              <a:buAutoNum type="arabicPeriod"/>
            </a:pPr>
            <a:r>
              <a:rPr lang="en-US" sz="2800" b="0" i="0" dirty="0">
                <a:solidFill>
                  <a:srgbClr val="000000"/>
                </a:solidFill>
                <a:effectLst/>
              </a:rPr>
              <a:t>Low-stress handling is essential for animal welfare. </a:t>
            </a:r>
          </a:p>
          <a:p>
            <a:pPr marL="514350" indent="-514350" algn="l" rtl="0" fontAlgn="base">
              <a:buFont typeface="+mj-lt"/>
              <a:buAutoNum type="arabicPeriod"/>
            </a:pPr>
            <a:r>
              <a:rPr lang="en-US" sz="2800" b="0" i="0" dirty="0">
                <a:solidFill>
                  <a:srgbClr val="000000"/>
                </a:solidFill>
                <a:effectLst/>
              </a:rPr>
              <a:t>Techniques include calm movements, gentle voices, and patience. </a:t>
            </a:r>
          </a:p>
          <a:p>
            <a:pPr marL="514350" indent="-514350" algn="l" rtl="0" fontAlgn="base">
              <a:buFont typeface="+mj-lt"/>
              <a:buAutoNum type="arabicPeriod"/>
            </a:pPr>
            <a:r>
              <a:rPr lang="en-US" sz="2800" b="0" i="0" dirty="0">
                <a:solidFill>
                  <a:srgbClr val="000000"/>
                </a:solidFill>
                <a:effectLst/>
              </a:rPr>
              <a:t>Recognizing signs of stress in cattle is crucial. </a:t>
            </a:r>
          </a:p>
          <a:p>
            <a:pPr marL="514350" indent="-514350" algn="l" rtl="0" fontAlgn="base">
              <a:buFont typeface="+mj-lt"/>
              <a:buAutoNum type="arabicPeriod"/>
            </a:pPr>
            <a:r>
              <a:rPr lang="en-US" sz="2800" b="0" i="0" dirty="0">
                <a:solidFill>
                  <a:srgbClr val="000000"/>
                </a:solidFill>
                <a:effectLst/>
              </a:rPr>
              <a:t>Example: Avoid sudden movements that may startle the animals. </a:t>
            </a:r>
            <a:endParaRPr lang="en-US" sz="2400" b="0" i="0" dirty="0">
              <a:solidFill>
                <a:srgbClr val="000000"/>
              </a:solidFill>
              <a:effectLst/>
            </a:endParaRPr>
          </a:p>
        </p:txBody>
      </p:sp>
      <p:pic>
        <p:nvPicPr>
          <p:cNvPr id="3" name="Online Media 2" descr="Low Stress Cattle Handling">
            <a:hlinkClick r:id="" action="ppaction://media"/>
            <a:extLst>
              <a:ext uri="{FF2B5EF4-FFF2-40B4-BE49-F238E27FC236}">
                <a16:creationId xmlns:a16="http://schemas.microsoft.com/office/drawing/2014/main" id="{F888ADC5-CCAA-DE62-77B1-66609A863DC7}"/>
              </a:ext>
            </a:extLst>
          </p:cNvPr>
          <p:cNvPicPr>
            <a:picLocks noRot="1" noChangeAspect="1"/>
          </p:cNvPicPr>
          <p:nvPr>
            <a:videoFile r:link="rId1"/>
          </p:nvPr>
        </p:nvPicPr>
        <p:blipFill>
          <a:blip r:embed="rId3"/>
          <a:stretch>
            <a:fillRect/>
          </a:stretch>
        </p:blipFill>
        <p:spPr>
          <a:xfrm>
            <a:off x="5930115" y="2546001"/>
            <a:ext cx="5695549" cy="3217985"/>
          </a:xfrm>
          <a:prstGeom prst="rect">
            <a:avLst/>
          </a:prstGeom>
        </p:spPr>
      </p:pic>
    </p:spTree>
    <p:extLst>
      <p:ext uri="{BB962C8B-B14F-4D97-AF65-F5344CB8AC3E}">
        <p14:creationId xmlns:p14="http://schemas.microsoft.com/office/powerpoint/2010/main" val="296260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B357B-9233-25F7-A5CC-3B9FEC1DD305}"/>
              </a:ext>
            </a:extLst>
          </p:cNvPr>
          <p:cNvSpPr>
            <a:spLocks noGrp="1"/>
          </p:cNvSpPr>
          <p:nvPr>
            <p:ph type="title"/>
          </p:nvPr>
        </p:nvSpPr>
        <p:spPr/>
        <p:txBody>
          <a:bodyPr/>
          <a:lstStyle/>
          <a:p>
            <a:r>
              <a:rPr lang="en-US" dirty="0"/>
              <a:t>Practical Low Stress Cattle Handling </a:t>
            </a:r>
          </a:p>
        </p:txBody>
      </p:sp>
      <p:sp>
        <p:nvSpPr>
          <p:cNvPr id="6" name="TextBox 5">
            <a:extLst>
              <a:ext uri="{FF2B5EF4-FFF2-40B4-BE49-F238E27FC236}">
                <a16:creationId xmlns:a16="http://schemas.microsoft.com/office/drawing/2014/main" id="{1522D663-720D-8F4E-B065-9DC7751AED35}"/>
              </a:ext>
            </a:extLst>
          </p:cNvPr>
          <p:cNvSpPr txBox="1"/>
          <p:nvPr/>
        </p:nvSpPr>
        <p:spPr>
          <a:xfrm>
            <a:off x="838199" y="1787569"/>
            <a:ext cx="11229753" cy="5355312"/>
          </a:xfrm>
          <a:prstGeom prst="rect">
            <a:avLst/>
          </a:prstGeom>
          <a:noFill/>
        </p:spPr>
        <p:txBody>
          <a:bodyPr wrap="square" numCol="3">
            <a:spAutoFit/>
          </a:bodyPr>
          <a:lstStyle/>
          <a:p>
            <a:pPr algn="l" rtl="0" fontAlgn="base">
              <a:buNone/>
            </a:pPr>
            <a:r>
              <a:rPr lang="en-US" b="0" i="0" dirty="0">
                <a:solidFill>
                  <a:srgbClr val="000000"/>
                </a:solidFill>
                <a:effectLst/>
              </a:rPr>
              <a:t>1. Understand Cattle Behavior </a:t>
            </a:r>
          </a:p>
          <a:p>
            <a:pPr marL="685800" lvl="1" indent="-228600" fontAlgn="base">
              <a:buFont typeface="Arial" panose="020B0604020202020204" pitchFamily="34" charset="0"/>
              <a:buChar char="•"/>
            </a:pPr>
            <a:r>
              <a:rPr lang="en-US" b="0" i="0" dirty="0">
                <a:solidFill>
                  <a:srgbClr val="000000"/>
                </a:solidFill>
                <a:effectLst/>
              </a:rPr>
              <a:t>Herd Instinct </a:t>
            </a:r>
          </a:p>
          <a:p>
            <a:pPr marL="685800" lvl="1" indent="-228600" fontAlgn="base">
              <a:buFont typeface="Arial" panose="020B0604020202020204" pitchFamily="34" charset="0"/>
              <a:buChar char="•"/>
            </a:pPr>
            <a:r>
              <a:rPr lang="en-US" b="0" i="0" dirty="0">
                <a:solidFill>
                  <a:srgbClr val="000000"/>
                </a:solidFill>
                <a:effectLst/>
              </a:rPr>
              <a:t>Flight Zone and Point of Balance </a:t>
            </a:r>
          </a:p>
          <a:p>
            <a:pPr marL="685800" lvl="1" indent="-228600" fontAlgn="base">
              <a:buFont typeface="Arial" panose="020B0604020202020204" pitchFamily="34" charset="0"/>
              <a:buChar char="•"/>
            </a:pPr>
            <a:r>
              <a:rPr lang="en-US" b="0" i="0" dirty="0">
                <a:solidFill>
                  <a:srgbClr val="000000"/>
                </a:solidFill>
                <a:effectLst/>
              </a:rPr>
              <a:t>Vision </a:t>
            </a:r>
          </a:p>
          <a:p>
            <a:pPr marL="685800" lvl="1" indent="-228600" fontAlgn="base">
              <a:buFont typeface="Arial" panose="020B0604020202020204" pitchFamily="34" charset="0"/>
              <a:buChar char="•"/>
            </a:pPr>
            <a:r>
              <a:rPr lang="en-US" b="0" i="0" dirty="0">
                <a:solidFill>
                  <a:srgbClr val="000000"/>
                </a:solidFill>
                <a:effectLst/>
              </a:rPr>
              <a:t>Hearing </a:t>
            </a:r>
          </a:p>
          <a:p>
            <a:pPr algn="l" rtl="0" fontAlgn="base">
              <a:buNone/>
            </a:pPr>
            <a:endParaRPr lang="en-US" b="0" i="0" dirty="0">
              <a:solidFill>
                <a:srgbClr val="000000"/>
              </a:solidFill>
              <a:effectLst/>
            </a:endParaRPr>
          </a:p>
          <a:p>
            <a:pPr algn="l" rtl="0" fontAlgn="base">
              <a:buNone/>
            </a:pPr>
            <a:r>
              <a:rPr lang="en-US" b="0" i="0" dirty="0">
                <a:solidFill>
                  <a:srgbClr val="000000"/>
                </a:solidFill>
                <a:effectLst/>
              </a:rPr>
              <a:t>2. Maintain Calm and Patience </a:t>
            </a:r>
          </a:p>
          <a:p>
            <a:pPr marL="628650" lvl="1" indent="-171450" fontAlgn="base">
              <a:buFont typeface="Arial" panose="020B0604020202020204" pitchFamily="34" charset="0"/>
              <a:buChar char="•"/>
            </a:pPr>
            <a:r>
              <a:rPr lang="en-US" b="0" i="0" dirty="0">
                <a:solidFill>
                  <a:srgbClr val="000000"/>
                </a:solidFill>
                <a:effectLst/>
              </a:rPr>
              <a:t>Move Slowly </a:t>
            </a:r>
          </a:p>
          <a:p>
            <a:pPr marL="628650" lvl="1" indent="-171450" fontAlgn="base">
              <a:buFont typeface="Arial" panose="020B0604020202020204" pitchFamily="34" charset="0"/>
              <a:buChar char="•"/>
            </a:pPr>
            <a:r>
              <a:rPr lang="en-US" b="0" i="0" dirty="0">
                <a:solidFill>
                  <a:srgbClr val="000000"/>
                </a:solidFill>
                <a:effectLst/>
              </a:rPr>
              <a:t>Consistent Voice </a:t>
            </a:r>
          </a:p>
          <a:p>
            <a:pPr marL="628650" lvl="1" indent="-171450" fontAlgn="base">
              <a:buFont typeface="Arial" panose="020B0604020202020204" pitchFamily="34" charset="0"/>
              <a:buChar char="•"/>
            </a:pPr>
            <a:r>
              <a:rPr lang="en-US" b="0" i="0" dirty="0">
                <a:solidFill>
                  <a:srgbClr val="000000"/>
                </a:solidFill>
                <a:effectLst/>
              </a:rPr>
              <a:t>Patience </a:t>
            </a:r>
          </a:p>
          <a:p>
            <a:pPr algn="l" rtl="0" fontAlgn="base">
              <a:buNone/>
            </a:pPr>
            <a:endParaRPr lang="en-US" b="0" i="0" dirty="0">
              <a:solidFill>
                <a:srgbClr val="000000"/>
              </a:solidFill>
              <a:effectLst/>
            </a:endParaRPr>
          </a:p>
          <a:p>
            <a:pPr algn="l" rtl="0" fontAlgn="base">
              <a:buNone/>
            </a:pPr>
            <a:r>
              <a:rPr lang="en-US" b="0" i="0" dirty="0">
                <a:solidFill>
                  <a:srgbClr val="000000"/>
                </a:solidFill>
                <a:effectLst/>
              </a:rPr>
              <a:t>3. Use Proper Positioning </a:t>
            </a:r>
          </a:p>
          <a:p>
            <a:pPr marL="628650" lvl="1" indent="-171450" fontAlgn="base">
              <a:buFont typeface="Arial" panose="020B0604020202020204" pitchFamily="34" charset="0"/>
              <a:buChar char="•"/>
            </a:pPr>
            <a:r>
              <a:rPr lang="en-US" b="0" i="0" dirty="0">
                <a:solidFill>
                  <a:srgbClr val="000000"/>
                </a:solidFill>
                <a:effectLst/>
              </a:rPr>
              <a:t>Flight Zone Management </a:t>
            </a:r>
          </a:p>
          <a:p>
            <a:pPr marL="628650" lvl="1" indent="-171450" fontAlgn="base">
              <a:buFont typeface="Arial" panose="020B0604020202020204" pitchFamily="34" charset="0"/>
              <a:buChar char="•"/>
            </a:pPr>
            <a:r>
              <a:rPr lang="en-US" b="0" i="0" dirty="0">
                <a:solidFill>
                  <a:srgbClr val="000000"/>
                </a:solidFill>
                <a:effectLst/>
              </a:rPr>
              <a:t>Point of Balance </a:t>
            </a:r>
          </a:p>
          <a:p>
            <a:pPr marL="628650" lvl="1" indent="-171450" fontAlgn="base">
              <a:buFont typeface="Arial" panose="020B0604020202020204" pitchFamily="34" charset="0"/>
              <a:buChar char="•"/>
            </a:pPr>
            <a:r>
              <a:rPr lang="en-US" b="0" i="0" dirty="0">
                <a:solidFill>
                  <a:srgbClr val="000000"/>
                </a:solidFill>
                <a:effectLst/>
              </a:rPr>
              <a:t>Angle of Approach </a:t>
            </a:r>
          </a:p>
          <a:p>
            <a:pPr algn="l" rtl="0" fontAlgn="base">
              <a:buNone/>
            </a:pPr>
            <a:endParaRPr lang="en-US" b="0" i="0" dirty="0">
              <a:solidFill>
                <a:srgbClr val="000000"/>
              </a:solidFill>
              <a:effectLst/>
            </a:endParaRPr>
          </a:p>
          <a:p>
            <a:pPr algn="l" rtl="0" fontAlgn="base">
              <a:buNone/>
            </a:pPr>
            <a:endParaRPr lang="en-US" dirty="0">
              <a:solidFill>
                <a:srgbClr val="000000"/>
              </a:solidFill>
            </a:endParaRPr>
          </a:p>
          <a:p>
            <a:pPr algn="l" rtl="0" fontAlgn="base">
              <a:buNone/>
            </a:pPr>
            <a:endParaRPr lang="en-US" b="0" i="0" dirty="0">
              <a:solidFill>
                <a:srgbClr val="000000"/>
              </a:solidFill>
              <a:effectLst/>
            </a:endParaRPr>
          </a:p>
          <a:p>
            <a:pPr algn="l" rtl="0" fontAlgn="base">
              <a:buNone/>
            </a:pPr>
            <a:endParaRPr lang="en-US" b="0" i="0" dirty="0">
              <a:solidFill>
                <a:srgbClr val="000000"/>
              </a:solidFill>
              <a:effectLst/>
            </a:endParaRPr>
          </a:p>
          <a:p>
            <a:pPr algn="l" rtl="0" fontAlgn="base">
              <a:buNone/>
            </a:pPr>
            <a:r>
              <a:rPr lang="en-US" b="0" i="0" dirty="0">
                <a:solidFill>
                  <a:srgbClr val="000000"/>
                </a:solidFill>
                <a:effectLst/>
              </a:rPr>
              <a:t>4. Utilize Effective Handling Tools </a:t>
            </a:r>
          </a:p>
          <a:p>
            <a:pPr marL="628650" lvl="1" indent="-171450" fontAlgn="base">
              <a:buFont typeface="Arial" panose="020B0604020202020204" pitchFamily="34" charset="0"/>
              <a:buChar char="•"/>
            </a:pPr>
            <a:r>
              <a:rPr lang="en-US" b="0" i="0" dirty="0">
                <a:solidFill>
                  <a:srgbClr val="000000"/>
                </a:solidFill>
                <a:effectLst/>
              </a:rPr>
              <a:t>Flags and Panels </a:t>
            </a:r>
          </a:p>
          <a:p>
            <a:pPr marL="628650" lvl="1" indent="-171450" fontAlgn="base">
              <a:buFont typeface="Arial" panose="020B0604020202020204" pitchFamily="34" charset="0"/>
              <a:buChar char="•"/>
            </a:pPr>
            <a:r>
              <a:rPr lang="en-US" b="0" i="0" dirty="0">
                <a:solidFill>
                  <a:srgbClr val="000000"/>
                </a:solidFill>
                <a:effectLst/>
              </a:rPr>
              <a:t>Sorting Sticks </a:t>
            </a:r>
          </a:p>
          <a:p>
            <a:pPr marL="628650" lvl="1" indent="-171450" fontAlgn="base">
              <a:buFont typeface="Arial" panose="020B0604020202020204" pitchFamily="34" charset="0"/>
              <a:buChar char="•"/>
            </a:pPr>
            <a:r>
              <a:rPr lang="en-US" b="0" i="0" dirty="0">
                <a:solidFill>
                  <a:srgbClr val="000000"/>
                </a:solidFill>
                <a:effectLst/>
              </a:rPr>
              <a:t>Gates and Chutes </a:t>
            </a:r>
          </a:p>
          <a:p>
            <a:pPr algn="l" rtl="0" fontAlgn="base">
              <a:buNone/>
            </a:pPr>
            <a:endParaRPr lang="en-US" b="0" i="0" dirty="0">
              <a:solidFill>
                <a:srgbClr val="000000"/>
              </a:solidFill>
              <a:effectLst/>
            </a:endParaRPr>
          </a:p>
          <a:p>
            <a:pPr algn="l" rtl="0" fontAlgn="base">
              <a:buNone/>
            </a:pPr>
            <a:r>
              <a:rPr lang="en-US" b="0" i="0" dirty="0">
                <a:solidFill>
                  <a:srgbClr val="000000"/>
                </a:solidFill>
                <a:effectLst/>
              </a:rPr>
              <a:t>5. Design Appropriate Facilities </a:t>
            </a:r>
          </a:p>
          <a:p>
            <a:pPr marL="628650" lvl="1" indent="-171450" fontAlgn="base">
              <a:buFont typeface="Arial" panose="020B0604020202020204" pitchFamily="34" charset="0"/>
              <a:buChar char="•"/>
            </a:pPr>
            <a:r>
              <a:rPr lang="en-US" b="0" i="0" dirty="0">
                <a:solidFill>
                  <a:srgbClr val="000000"/>
                </a:solidFill>
                <a:effectLst/>
              </a:rPr>
              <a:t>Non-Slip Flooring </a:t>
            </a:r>
          </a:p>
          <a:p>
            <a:pPr marL="628650" lvl="1" indent="-171450" fontAlgn="base">
              <a:buFont typeface="Arial" panose="020B0604020202020204" pitchFamily="34" charset="0"/>
              <a:buChar char="•"/>
            </a:pPr>
            <a:r>
              <a:rPr lang="en-US" b="0" i="0" dirty="0">
                <a:solidFill>
                  <a:srgbClr val="000000"/>
                </a:solidFill>
                <a:effectLst/>
              </a:rPr>
              <a:t>Curved Chutes </a:t>
            </a:r>
          </a:p>
          <a:p>
            <a:pPr marL="628650" lvl="1" indent="-171450" fontAlgn="base">
              <a:buFont typeface="Arial" panose="020B0604020202020204" pitchFamily="34" charset="0"/>
              <a:buChar char="•"/>
            </a:pPr>
            <a:r>
              <a:rPr lang="en-US" b="0" i="0" dirty="0">
                <a:solidFill>
                  <a:srgbClr val="000000"/>
                </a:solidFill>
                <a:effectLst/>
              </a:rPr>
              <a:t>Solid Sides </a:t>
            </a:r>
          </a:p>
          <a:p>
            <a:pPr algn="l" rtl="0" fontAlgn="base">
              <a:buNone/>
            </a:pPr>
            <a:endParaRPr lang="en-US" b="0" i="0" dirty="0">
              <a:solidFill>
                <a:srgbClr val="000000"/>
              </a:solidFill>
              <a:effectLst/>
            </a:endParaRPr>
          </a:p>
          <a:p>
            <a:pPr algn="l" rtl="0" fontAlgn="base">
              <a:buNone/>
            </a:pPr>
            <a:r>
              <a:rPr lang="en-US" b="0" i="0" dirty="0">
                <a:solidFill>
                  <a:srgbClr val="000000"/>
                </a:solidFill>
                <a:effectLst/>
              </a:rPr>
              <a:t>6. Minimize Noise and Distractions </a:t>
            </a:r>
          </a:p>
          <a:p>
            <a:pPr marL="742950" lvl="1" indent="-285750" fontAlgn="base">
              <a:buFont typeface="Arial" panose="020B0604020202020204" pitchFamily="34" charset="0"/>
              <a:buChar char="•"/>
            </a:pPr>
            <a:r>
              <a:rPr lang="en-US" b="0" i="0" dirty="0">
                <a:solidFill>
                  <a:srgbClr val="000000"/>
                </a:solidFill>
                <a:effectLst/>
              </a:rPr>
              <a:t>Quiet Environment </a:t>
            </a:r>
          </a:p>
          <a:p>
            <a:pPr marL="742950" lvl="1" indent="-285750" fontAlgn="base">
              <a:buFont typeface="Arial" panose="020B0604020202020204" pitchFamily="34" charset="0"/>
              <a:buChar char="•"/>
            </a:pPr>
            <a:r>
              <a:rPr lang="en-US" b="0" i="0" dirty="0">
                <a:solidFill>
                  <a:srgbClr val="000000"/>
                </a:solidFill>
                <a:effectLst/>
              </a:rPr>
              <a:t>Reduce Visual Distractions </a:t>
            </a:r>
          </a:p>
          <a:p>
            <a:pPr algn="l" rtl="0" fontAlgn="base">
              <a:buNone/>
            </a:pPr>
            <a:endParaRPr lang="en-US" b="0" i="0" dirty="0">
              <a:solidFill>
                <a:srgbClr val="000000"/>
              </a:solidFill>
              <a:effectLst/>
            </a:endParaRPr>
          </a:p>
          <a:p>
            <a:pPr algn="l" rtl="0" fontAlgn="base">
              <a:buNone/>
            </a:pPr>
            <a:r>
              <a:rPr lang="en-US" b="0" i="0" dirty="0">
                <a:solidFill>
                  <a:srgbClr val="000000"/>
                </a:solidFill>
                <a:effectLst/>
              </a:rPr>
              <a:t>7. Observe and Adapt </a:t>
            </a:r>
          </a:p>
          <a:p>
            <a:pPr marL="742950" lvl="1" indent="-285750" fontAlgn="base">
              <a:buFont typeface="Arial" panose="020B0604020202020204" pitchFamily="34" charset="0"/>
              <a:buChar char="•"/>
            </a:pPr>
            <a:r>
              <a:rPr lang="en-US" b="0" i="0" dirty="0">
                <a:solidFill>
                  <a:srgbClr val="000000"/>
                </a:solidFill>
                <a:effectLst/>
              </a:rPr>
              <a:t>Monitor Body Language </a:t>
            </a:r>
          </a:p>
          <a:p>
            <a:pPr marL="742950" lvl="1" indent="-285750" fontAlgn="base">
              <a:buFont typeface="Arial" panose="020B0604020202020204" pitchFamily="34" charset="0"/>
              <a:buChar char="•"/>
            </a:pPr>
            <a:r>
              <a:rPr lang="en-US" b="0" i="0" dirty="0">
                <a:solidFill>
                  <a:srgbClr val="000000"/>
                </a:solidFill>
                <a:effectLst/>
              </a:rPr>
              <a:t>Adapt Techniques </a:t>
            </a:r>
          </a:p>
          <a:p>
            <a:pPr algn="l" rtl="0" fontAlgn="base">
              <a:buNone/>
            </a:pPr>
            <a:endParaRPr lang="en-US" b="0" i="0" dirty="0">
              <a:solidFill>
                <a:srgbClr val="000000"/>
              </a:solidFill>
              <a:effectLst/>
            </a:endParaRPr>
          </a:p>
          <a:p>
            <a:pPr algn="l" rtl="0" fontAlgn="base">
              <a:buNone/>
            </a:pPr>
            <a:endParaRPr lang="en-US" b="0" i="0" dirty="0">
              <a:solidFill>
                <a:srgbClr val="000000"/>
              </a:solidFill>
              <a:effectLst/>
            </a:endParaRPr>
          </a:p>
          <a:p>
            <a:pPr algn="l" rtl="0" fontAlgn="base">
              <a:buNone/>
            </a:pPr>
            <a:r>
              <a:rPr lang="en-US" b="0" i="0" dirty="0">
                <a:solidFill>
                  <a:srgbClr val="000000"/>
                </a:solidFill>
                <a:effectLst/>
              </a:rPr>
              <a:t>8. Train and Educate </a:t>
            </a:r>
          </a:p>
          <a:p>
            <a:pPr marL="742950" lvl="1" indent="-285750" fontAlgn="base">
              <a:buFont typeface="Arial" panose="020B0604020202020204" pitchFamily="34" charset="0"/>
              <a:buChar char="•"/>
            </a:pPr>
            <a:r>
              <a:rPr lang="en-US" b="0" i="0" dirty="0">
                <a:solidFill>
                  <a:srgbClr val="000000"/>
                </a:solidFill>
                <a:effectLst/>
              </a:rPr>
              <a:t>Continuous Learning </a:t>
            </a:r>
          </a:p>
          <a:p>
            <a:pPr marL="742950" lvl="1" indent="-285750" fontAlgn="base">
              <a:buFont typeface="Arial" panose="020B0604020202020204" pitchFamily="34" charset="0"/>
              <a:buChar char="•"/>
            </a:pPr>
            <a:r>
              <a:rPr lang="en-US" b="0" i="0" dirty="0">
                <a:solidFill>
                  <a:srgbClr val="000000"/>
                </a:solidFill>
                <a:effectLst/>
              </a:rPr>
              <a:t>Mentorship </a:t>
            </a:r>
          </a:p>
          <a:p>
            <a:pPr algn="l" rtl="0" fontAlgn="base">
              <a:buNone/>
            </a:pPr>
            <a:endParaRPr lang="en-US" b="0" i="0" dirty="0">
              <a:solidFill>
                <a:srgbClr val="000000"/>
              </a:solidFill>
              <a:effectLst/>
            </a:endParaRPr>
          </a:p>
          <a:p>
            <a:pPr algn="l" rtl="0" fontAlgn="base">
              <a:buNone/>
            </a:pPr>
            <a:r>
              <a:rPr lang="en-US" b="0" i="0" dirty="0">
                <a:solidFill>
                  <a:srgbClr val="000000"/>
                </a:solidFill>
                <a:effectLst/>
              </a:rPr>
              <a:t>9. Ensure Safety for Handlers </a:t>
            </a:r>
          </a:p>
          <a:p>
            <a:pPr marL="742950" lvl="1" indent="-285750" fontAlgn="base">
              <a:buFont typeface="Arial" panose="020B0604020202020204" pitchFamily="34" charset="0"/>
              <a:buChar char="•"/>
            </a:pPr>
            <a:r>
              <a:rPr lang="en-US" b="0" i="0" dirty="0">
                <a:solidFill>
                  <a:srgbClr val="000000"/>
                </a:solidFill>
                <a:effectLst/>
              </a:rPr>
              <a:t>Personal Protective Equipment (PPE) </a:t>
            </a:r>
          </a:p>
          <a:p>
            <a:pPr marL="742950" lvl="1" indent="-285750" fontAlgn="base">
              <a:buFont typeface="Arial" panose="020B0604020202020204" pitchFamily="34" charset="0"/>
              <a:buChar char="•"/>
            </a:pPr>
            <a:r>
              <a:rPr lang="en-US" b="0" i="0" dirty="0">
                <a:solidFill>
                  <a:srgbClr val="000000"/>
                </a:solidFill>
                <a:effectLst/>
              </a:rPr>
              <a:t>Stay Alert </a:t>
            </a:r>
          </a:p>
          <a:p>
            <a:pPr marL="742950" lvl="1" indent="-285750" fontAlgn="base">
              <a:buFont typeface="Arial" panose="020B0604020202020204" pitchFamily="34" charset="0"/>
              <a:buChar char="•"/>
            </a:pPr>
            <a:r>
              <a:rPr lang="en-US" b="0" i="0" dirty="0">
                <a:solidFill>
                  <a:srgbClr val="000000"/>
                </a:solidFill>
                <a:effectLst/>
              </a:rPr>
              <a:t>Clear Escape Routes </a:t>
            </a:r>
          </a:p>
        </p:txBody>
      </p:sp>
      <p:pic>
        <p:nvPicPr>
          <p:cNvPr id="8" name="Picture 7" descr="A person standing next to a cow&#10;&#10;AI-generated content may be incorrect.">
            <a:extLst>
              <a:ext uri="{FF2B5EF4-FFF2-40B4-BE49-F238E27FC236}">
                <a16:creationId xmlns:a16="http://schemas.microsoft.com/office/drawing/2014/main" id="{D67158F0-C8A4-44D5-B981-2FBD4AE6FB84}"/>
              </a:ext>
            </a:extLst>
          </p:cNvPr>
          <p:cNvPicPr>
            <a:picLocks noChangeAspect="1"/>
          </p:cNvPicPr>
          <p:nvPr/>
        </p:nvPicPr>
        <p:blipFill>
          <a:blip r:embed="rId3"/>
          <a:stretch>
            <a:fillRect/>
          </a:stretch>
        </p:blipFill>
        <p:spPr>
          <a:xfrm>
            <a:off x="8744494" y="4566227"/>
            <a:ext cx="2834362" cy="1926648"/>
          </a:xfrm>
          <a:prstGeom prst="ellipse">
            <a:avLst/>
          </a:prstGeom>
        </p:spPr>
      </p:pic>
    </p:spTree>
    <p:extLst>
      <p:ext uri="{BB962C8B-B14F-4D97-AF65-F5344CB8AC3E}">
        <p14:creationId xmlns:p14="http://schemas.microsoft.com/office/powerpoint/2010/main" val="3576757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3DE4B-6827-CAF8-53EC-D2E5D4D100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DC06B-DC31-6028-F458-50130AEF5F7D}"/>
              </a:ext>
            </a:extLst>
          </p:cNvPr>
          <p:cNvSpPr>
            <a:spLocks noGrp="1"/>
          </p:cNvSpPr>
          <p:nvPr>
            <p:ph type="title"/>
          </p:nvPr>
        </p:nvSpPr>
        <p:spPr/>
        <p:txBody>
          <a:bodyPr>
            <a:normAutofit/>
          </a:bodyPr>
          <a:lstStyle/>
          <a:p>
            <a:r>
              <a:rPr lang="en-US" dirty="0"/>
              <a:t>Handling Calves</a:t>
            </a:r>
          </a:p>
        </p:txBody>
      </p:sp>
      <p:sp>
        <p:nvSpPr>
          <p:cNvPr id="4" name="Content Placeholder 3">
            <a:extLst>
              <a:ext uri="{FF2B5EF4-FFF2-40B4-BE49-F238E27FC236}">
                <a16:creationId xmlns:a16="http://schemas.microsoft.com/office/drawing/2014/main" id="{58A02841-CFC0-534F-73B6-ECA49729D866}"/>
              </a:ext>
            </a:extLst>
          </p:cNvPr>
          <p:cNvSpPr>
            <a:spLocks noGrp="1"/>
          </p:cNvSpPr>
          <p:nvPr>
            <p:ph sz="half" idx="1"/>
          </p:nvPr>
        </p:nvSpPr>
        <p:spPr>
          <a:xfrm>
            <a:off x="838199" y="1825625"/>
            <a:ext cx="5817782" cy="4351338"/>
          </a:xfrm>
        </p:spPr>
        <p:txBody>
          <a:bodyPr>
            <a:normAutofit/>
          </a:bodyPr>
          <a:lstStyle/>
          <a:p>
            <a:pPr fontAlgn="base">
              <a:lnSpc>
                <a:spcPct val="100000"/>
              </a:lnSpc>
            </a:pPr>
            <a:r>
              <a:rPr lang="en-US" b="0" i="0" dirty="0">
                <a:solidFill>
                  <a:srgbClr val="000000"/>
                </a:solidFill>
                <a:effectLst/>
              </a:rPr>
              <a:t>Proper handling techniques for calves are vital for their safety and comfort. </a:t>
            </a:r>
          </a:p>
          <a:p>
            <a:pPr fontAlgn="base">
              <a:lnSpc>
                <a:spcPct val="100000"/>
              </a:lnSpc>
            </a:pPr>
            <a:r>
              <a:rPr lang="en-US" b="0" i="0" dirty="0">
                <a:solidFill>
                  <a:srgbClr val="000000"/>
                </a:solidFill>
                <a:effectLst/>
              </a:rPr>
              <a:t>Key practices include gentle lifting and guiding. </a:t>
            </a:r>
          </a:p>
          <a:p>
            <a:pPr fontAlgn="base">
              <a:lnSpc>
                <a:spcPct val="100000"/>
              </a:lnSpc>
            </a:pPr>
            <a:r>
              <a:rPr lang="en-US" b="0" i="0" dirty="0">
                <a:solidFill>
                  <a:srgbClr val="000000"/>
                </a:solidFill>
                <a:effectLst/>
              </a:rPr>
              <a:t>Always be aware of their body language to avoid stress. </a:t>
            </a:r>
          </a:p>
          <a:p>
            <a:pPr fontAlgn="base">
              <a:lnSpc>
                <a:spcPct val="100000"/>
              </a:lnSpc>
            </a:pPr>
            <a:r>
              <a:rPr lang="en-US" b="0" i="0" dirty="0">
                <a:solidFill>
                  <a:srgbClr val="000000"/>
                </a:solidFill>
                <a:effectLst/>
              </a:rPr>
              <a:t>Example: Use slow movements and a calm voice when approaching calves. </a:t>
            </a:r>
            <a:endParaRPr lang="en-US" dirty="0"/>
          </a:p>
        </p:txBody>
      </p:sp>
      <p:pic>
        <p:nvPicPr>
          <p:cNvPr id="8" name="Picture 7">
            <a:extLst>
              <a:ext uri="{FF2B5EF4-FFF2-40B4-BE49-F238E27FC236}">
                <a16:creationId xmlns:a16="http://schemas.microsoft.com/office/drawing/2014/main" id="{F7F8B046-4E7C-14DE-6D27-4BEDA53D6692}"/>
              </a:ext>
            </a:extLst>
          </p:cNvPr>
          <p:cNvPicPr>
            <a:picLocks noChangeAspect="1"/>
          </p:cNvPicPr>
          <p:nvPr/>
        </p:nvPicPr>
        <p:blipFill>
          <a:blip r:embed="rId3"/>
          <a:srcRect t="35" b="35"/>
          <a:stretch/>
        </p:blipFill>
        <p:spPr>
          <a:xfrm>
            <a:off x="6751532" y="2210636"/>
            <a:ext cx="4843301" cy="3227638"/>
          </a:xfrm>
          <a:prstGeom prst="roundRect">
            <a:avLst/>
          </a:prstGeom>
        </p:spPr>
      </p:pic>
    </p:spTree>
    <p:extLst>
      <p:ext uri="{BB962C8B-B14F-4D97-AF65-F5344CB8AC3E}">
        <p14:creationId xmlns:p14="http://schemas.microsoft.com/office/powerpoint/2010/main" val="2793188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B8D2D-D080-0AD1-FC60-1A6D2DE48103}"/>
              </a:ext>
            </a:extLst>
          </p:cNvPr>
          <p:cNvSpPr>
            <a:spLocks noGrp="1"/>
          </p:cNvSpPr>
          <p:nvPr>
            <p:ph type="title"/>
          </p:nvPr>
        </p:nvSpPr>
        <p:spPr>
          <a:xfrm>
            <a:off x="838200" y="365125"/>
            <a:ext cx="7228114" cy="1006475"/>
          </a:xfrm>
        </p:spPr>
        <p:txBody>
          <a:bodyPr>
            <a:normAutofit/>
          </a:bodyPr>
          <a:lstStyle/>
          <a:p>
            <a:r>
              <a:rPr lang="en-US" dirty="0"/>
              <a:t>Tips for Handling Calves </a:t>
            </a:r>
          </a:p>
        </p:txBody>
      </p:sp>
      <p:sp>
        <p:nvSpPr>
          <p:cNvPr id="4" name="TextBox 3">
            <a:extLst>
              <a:ext uri="{FF2B5EF4-FFF2-40B4-BE49-F238E27FC236}">
                <a16:creationId xmlns:a16="http://schemas.microsoft.com/office/drawing/2014/main" id="{CB2185BD-C630-8CB9-58A1-6DCFF4FFCD8C}"/>
              </a:ext>
            </a:extLst>
          </p:cNvPr>
          <p:cNvSpPr txBox="1"/>
          <p:nvPr/>
        </p:nvSpPr>
        <p:spPr>
          <a:xfrm>
            <a:off x="643327" y="1970788"/>
            <a:ext cx="11325516" cy="4522087"/>
          </a:xfrm>
          <a:prstGeom prst="rect">
            <a:avLst/>
          </a:prstGeom>
          <a:noFill/>
        </p:spPr>
        <p:txBody>
          <a:bodyPr wrap="square" numCol="2">
            <a:spAutoFit/>
          </a:bodyPr>
          <a:lstStyle/>
          <a:p>
            <a:pPr algn="l" rtl="0" fontAlgn="base"/>
            <a:r>
              <a:rPr lang="en-US" sz="2000" b="0" i="0" dirty="0">
                <a:solidFill>
                  <a:srgbClr val="000000"/>
                </a:solidFill>
                <a:effectLst/>
              </a:rPr>
              <a:t>1. Approaching the Calf </a:t>
            </a:r>
          </a:p>
          <a:p>
            <a:pPr marL="914400" lvl="1" indent="-457200" fontAlgn="base">
              <a:buFont typeface="Arial" panose="020B0604020202020204" pitchFamily="34" charset="0"/>
              <a:buChar char="•"/>
            </a:pPr>
            <a:r>
              <a:rPr lang="en-US" sz="2000" b="0" i="0" dirty="0">
                <a:solidFill>
                  <a:srgbClr val="000000"/>
                </a:solidFill>
                <a:effectLst/>
              </a:rPr>
              <a:t>Calm Environment </a:t>
            </a:r>
          </a:p>
          <a:p>
            <a:pPr marL="914400" lvl="1" indent="-457200" fontAlgn="base">
              <a:buFont typeface="Arial" panose="020B0604020202020204" pitchFamily="34" charset="0"/>
              <a:buChar char="•"/>
            </a:pPr>
            <a:r>
              <a:rPr lang="en-US" sz="2000" b="0" i="0" dirty="0">
                <a:solidFill>
                  <a:srgbClr val="000000"/>
                </a:solidFill>
                <a:effectLst/>
              </a:rPr>
              <a:t>Slow Movements </a:t>
            </a:r>
          </a:p>
          <a:p>
            <a:pPr marL="914400" lvl="1" indent="-457200" fontAlgn="base">
              <a:buFont typeface="Arial" panose="020B0604020202020204" pitchFamily="34" charset="0"/>
              <a:buChar char="•"/>
            </a:pPr>
            <a:r>
              <a:rPr lang="en-US" sz="2000" b="0" i="0" dirty="0">
                <a:solidFill>
                  <a:srgbClr val="000000"/>
                </a:solidFill>
                <a:effectLst/>
              </a:rPr>
              <a:t>Gentle Voice </a:t>
            </a:r>
          </a:p>
          <a:p>
            <a:pPr algn="l" rtl="0" fontAlgn="base"/>
            <a:endParaRPr lang="en-US" sz="2000" b="0" i="0" dirty="0">
              <a:solidFill>
                <a:srgbClr val="000000"/>
              </a:solidFill>
              <a:effectLst/>
            </a:endParaRPr>
          </a:p>
          <a:p>
            <a:pPr algn="l" rtl="0" fontAlgn="base"/>
            <a:r>
              <a:rPr lang="en-US" sz="2000" b="0" i="0" dirty="0">
                <a:solidFill>
                  <a:srgbClr val="000000"/>
                </a:solidFill>
                <a:effectLst/>
              </a:rPr>
              <a:t>2. Lifting and Moving the Calf </a:t>
            </a:r>
          </a:p>
          <a:p>
            <a:pPr marL="914400" lvl="1" indent="-457200" fontAlgn="base">
              <a:buFont typeface="Arial" panose="020B0604020202020204" pitchFamily="34" charset="0"/>
              <a:buChar char="•"/>
            </a:pPr>
            <a:r>
              <a:rPr lang="en-US" sz="2000" b="0" i="0" dirty="0">
                <a:solidFill>
                  <a:srgbClr val="000000"/>
                </a:solidFill>
                <a:effectLst/>
              </a:rPr>
              <a:t>Proper Support </a:t>
            </a:r>
          </a:p>
          <a:p>
            <a:pPr marL="914400" lvl="1" indent="-457200" fontAlgn="base">
              <a:buFont typeface="Arial" panose="020B0604020202020204" pitchFamily="34" charset="0"/>
              <a:buChar char="•"/>
            </a:pPr>
            <a:r>
              <a:rPr lang="en-US" sz="2000" b="0" i="0" dirty="0">
                <a:solidFill>
                  <a:srgbClr val="000000"/>
                </a:solidFill>
                <a:effectLst/>
              </a:rPr>
              <a:t>Avoiding Injury </a:t>
            </a:r>
          </a:p>
          <a:p>
            <a:pPr marL="914400" lvl="1" indent="-457200" fontAlgn="base">
              <a:buFont typeface="Arial" panose="020B0604020202020204" pitchFamily="34" charset="0"/>
              <a:buChar char="•"/>
            </a:pPr>
            <a:r>
              <a:rPr lang="en-US" sz="2000" b="0" i="0" dirty="0">
                <a:solidFill>
                  <a:srgbClr val="000000"/>
                </a:solidFill>
                <a:effectLst/>
              </a:rPr>
              <a:t>Short Distances </a:t>
            </a:r>
          </a:p>
          <a:p>
            <a:pPr algn="l" rtl="0" fontAlgn="base"/>
            <a:endParaRPr lang="en-US" sz="2000" b="0" i="0" dirty="0">
              <a:solidFill>
                <a:srgbClr val="000000"/>
              </a:solidFill>
              <a:effectLst/>
            </a:endParaRPr>
          </a:p>
          <a:p>
            <a:pPr algn="l" rtl="0" fontAlgn="base"/>
            <a:r>
              <a:rPr lang="en-US" sz="2000" b="0" i="0" dirty="0">
                <a:solidFill>
                  <a:srgbClr val="000000"/>
                </a:solidFill>
                <a:effectLst/>
              </a:rPr>
              <a:t>3. Leading and Guiding the Calf</a:t>
            </a:r>
          </a:p>
          <a:p>
            <a:pPr marL="914400" lvl="1" indent="-457200" fontAlgn="base">
              <a:buFont typeface="Arial" panose="020B0604020202020204" pitchFamily="34" charset="0"/>
              <a:buChar char="•"/>
            </a:pPr>
            <a:r>
              <a:rPr lang="en-US" sz="2000" b="0" i="0" dirty="0">
                <a:solidFill>
                  <a:srgbClr val="000000"/>
                </a:solidFill>
                <a:effectLst/>
              </a:rPr>
              <a:t>Halters </a:t>
            </a:r>
          </a:p>
          <a:p>
            <a:pPr marL="914400" lvl="1" indent="-457200" fontAlgn="base">
              <a:buFont typeface="Arial" panose="020B0604020202020204" pitchFamily="34" charset="0"/>
              <a:buChar char="•"/>
            </a:pPr>
            <a:r>
              <a:rPr lang="en-US" sz="2000" b="0" i="0" dirty="0">
                <a:solidFill>
                  <a:srgbClr val="000000"/>
                </a:solidFill>
                <a:effectLst/>
              </a:rPr>
              <a:t>Gentle Pressure </a:t>
            </a:r>
          </a:p>
          <a:p>
            <a:pPr marL="914400" lvl="1" indent="-457200" fontAlgn="base">
              <a:buFont typeface="Arial" panose="020B0604020202020204" pitchFamily="34" charset="0"/>
              <a:buChar char="•"/>
            </a:pPr>
            <a:r>
              <a:rPr lang="en-US" sz="2000" b="0" i="0" dirty="0">
                <a:solidFill>
                  <a:srgbClr val="000000"/>
                </a:solidFill>
                <a:effectLst/>
              </a:rPr>
              <a:t>Positive Reinforcement </a:t>
            </a:r>
          </a:p>
          <a:p>
            <a:pPr algn="l" rtl="0" fontAlgn="base"/>
            <a:endParaRPr lang="en-US" sz="2000" b="0" i="0" dirty="0">
              <a:solidFill>
                <a:srgbClr val="000000"/>
              </a:solidFill>
              <a:effectLst/>
            </a:endParaRPr>
          </a:p>
          <a:p>
            <a:pPr algn="l" rtl="0" fontAlgn="base"/>
            <a:r>
              <a:rPr lang="en-US" sz="2000" b="0" i="0" dirty="0">
                <a:solidFill>
                  <a:srgbClr val="000000"/>
                </a:solidFill>
                <a:effectLst/>
              </a:rPr>
              <a:t>4. Handling During Procedures </a:t>
            </a:r>
          </a:p>
          <a:p>
            <a:pPr marL="914400" lvl="1" indent="-457200" fontAlgn="base">
              <a:buFont typeface="Arial" panose="020B0604020202020204" pitchFamily="34" charset="0"/>
              <a:buChar char="•"/>
            </a:pPr>
            <a:r>
              <a:rPr lang="en-US" sz="2000" b="0" i="0" dirty="0">
                <a:solidFill>
                  <a:srgbClr val="000000"/>
                </a:solidFill>
                <a:effectLst/>
              </a:rPr>
              <a:t>Minimize Stress </a:t>
            </a:r>
          </a:p>
          <a:p>
            <a:pPr marL="914400" lvl="1" indent="-457200" fontAlgn="base">
              <a:buFont typeface="Arial" panose="020B0604020202020204" pitchFamily="34" charset="0"/>
              <a:buChar char="•"/>
            </a:pPr>
            <a:r>
              <a:rPr lang="en-US" sz="2000" b="0" i="0" dirty="0">
                <a:solidFill>
                  <a:srgbClr val="000000"/>
                </a:solidFill>
                <a:effectLst/>
              </a:rPr>
              <a:t>Secure Restraint </a:t>
            </a:r>
          </a:p>
          <a:p>
            <a:pPr marL="914400" lvl="1" indent="-457200" fontAlgn="base">
              <a:buFont typeface="Arial" panose="020B0604020202020204" pitchFamily="34" charset="0"/>
              <a:buChar char="•"/>
            </a:pPr>
            <a:r>
              <a:rPr lang="en-US" sz="2000" b="0" i="0" dirty="0">
                <a:solidFill>
                  <a:srgbClr val="000000"/>
                </a:solidFill>
                <a:effectLst/>
              </a:rPr>
              <a:t>Soothing Techniques </a:t>
            </a:r>
          </a:p>
          <a:p>
            <a:pPr algn="l" rtl="0" fontAlgn="base"/>
            <a:endParaRPr lang="en-US" sz="2000" b="0" i="0" dirty="0">
              <a:solidFill>
                <a:srgbClr val="000000"/>
              </a:solidFill>
              <a:effectLst/>
            </a:endParaRPr>
          </a:p>
          <a:p>
            <a:pPr algn="l" rtl="0" fontAlgn="base"/>
            <a:r>
              <a:rPr lang="en-US" sz="2000" b="0" i="0" dirty="0">
                <a:solidFill>
                  <a:srgbClr val="000000"/>
                </a:solidFill>
                <a:effectLst/>
              </a:rPr>
              <a:t>5. Handling Multiple Calves </a:t>
            </a:r>
          </a:p>
          <a:p>
            <a:pPr marL="914400" lvl="1" indent="-457200" fontAlgn="base">
              <a:buFont typeface="Arial" panose="020B0604020202020204" pitchFamily="34" charset="0"/>
              <a:buChar char="•"/>
            </a:pPr>
            <a:r>
              <a:rPr lang="en-US" sz="2000" b="0" i="0" dirty="0">
                <a:solidFill>
                  <a:srgbClr val="000000"/>
                </a:solidFill>
                <a:effectLst/>
              </a:rPr>
              <a:t>Small Groups </a:t>
            </a:r>
          </a:p>
          <a:p>
            <a:pPr marL="914400" lvl="1" indent="-457200" fontAlgn="base">
              <a:buFont typeface="Arial" panose="020B0604020202020204" pitchFamily="34" charset="0"/>
              <a:buChar char="•"/>
            </a:pPr>
            <a:r>
              <a:rPr lang="en-US" sz="2000" b="0" i="0" dirty="0">
                <a:solidFill>
                  <a:srgbClr val="000000"/>
                </a:solidFill>
                <a:effectLst/>
              </a:rPr>
              <a:t>Clear Pathways </a:t>
            </a:r>
          </a:p>
          <a:p>
            <a:pPr marL="914400" lvl="1" indent="-457200" fontAlgn="base">
              <a:buFont typeface="Arial" panose="020B0604020202020204" pitchFamily="34" charset="0"/>
              <a:buChar char="•"/>
            </a:pPr>
            <a:r>
              <a:rPr lang="en-US" sz="2000" b="0" i="0" dirty="0">
                <a:solidFill>
                  <a:srgbClr val="000000"/>
                </a:solidFill>
                <a:effectLst/>
              </a:rPr>
              <a:t>Use of Assistants </a:t>
            </a:r>
          </a:p>
          <a:p>
            <a:pPr algn="l" rtl="0" fontAlgn="base"/>
            <a:endParaRPr lang="en-US" sz="2000" b="0" i="0" dirty="0">
              <a:solidFill>
                <a:srgbClr val="000000"/>
              </a:solidFill>
              <a:effectLst/>
            </a:endParaRPr>
          </a:p>
          <a:p>
            <a:pPr algn="l" rtl="0" fontAlgn="base"/>
            <a:r>
              <a:rPr lang="en-US" sz="2000" b="0" i="0" dirty="0">
                <a:solidFill>
                  <a:srgbClr val="000000"/>
                </a:solidFill>
                <a:effectLst/>
              </a:rPr>
              <a:t>6. Enclosure Management </a:t>
            </a:r>
          </a:p>
          <a:p>
            <a:pPr marL="914400" lvl="1" indent="-457200" fontAlgn="base">
              <a:buFont typeface="Arial" panose="020B0604020202020204" pitchFamily="34" charset="0"/>
              <a:buChar char="•"/>
            </a:pPr>
            <a:r>
              <a:rPr lang="en-US" sz="2000" b="0" i="0" dirty="0">
                <a:solidFill>
                  <a:srgbClr val="000000"/>
                </a:solidFill>
                <a:effectLst/>
              </a:rPr>
              <a:t>Quiet Handling Areas </a:t>
            </a:r>
          </a:p>
          <a:p>
            <a:pPr marL="914400" lvl="1" indent="-457200" fontAlgn="base">
              <a:buFont typeface="Arial" panose="020B0604020202020204" pitchFamily="34" charset="0"/>
              <a:buChar char="•"/>
            </a:pPr>
            <a:r>
              <a:rPr lang="en-US" sz="2000" b="0" i="0" dirty="0">
                <a:solidFill>
                  <a:srgbClr val="000000"/>
                </a:solidFill>
                <a:effectLst/>
              </a:rPr>
              <a:t>Gradual Introduction </a:t>
            </a:r>
          </a:p>
        </p:txBody>
      </p:sp>
      <p:pic>
        <p:nvPicPr>
          <p:cNvPr id="8" name="Picture 7">
            <a:extLst>
              <a:ext uri="{FF2B5EF4-FFF2-40B4-BE49-F238E27FC236}">
                <a16:creationId xmlns:a16="http://schemas.microsoft.com/office/drawing/2014/main" id="{D7EFE745-3A36-1E82-2D2F-D8313E22A3EE}"/>
              </a:ext>
            </a:extLst>
          </p:cNvPr>
          <p:cNvPicPr>
            <a:picLocks noChangeAspect="1"/>
          </p:cNvPicPr>
          <p:nvPr/>
        </p:nvPicPr>
        <p:blipFill>
          <a:blip r:embed="rId2"/>
          <a:srcRect l="52" r="52"/>
          <a:stretch/>
        </p:blipFill>
        <p:spPr>
          <a:xfrm>
            <a:off x="8311243" y="81644"/>
            <a:ext cx="3657600" cy="2438400"/>
          </a:xfrm>
          <a:prstGeom prst="ellipse">
            <a:avLst/>
          </a:prstGeom>
        </p:spPr>
      </p:pic>
    </p:spTree>
    <p:extLst>
      <p:ext uri="{BB962C8B-B14F-4D97-AF65-F5344CB8AC3E}">
        <p14:creationId xmlns:p14="http://schemas.microsoft.com/office/powerpoint/2010/main" val="3097242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EF7AB-ED91-0CDF-6279-1322E7335F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434DCA-B59B-3532-9453-45617D440412}"/>
              </a:ext>
            </a:extLst>
          </p:cNvPr>
          <p:cNvSpPr>
            <a:spLocks noGrp="1"/>
          </p:cNvSpPr>
          <p:nvPr>
            <p:ph type="title"/>
          </p:nvPr>
        </p:nvSpPr>
        <p:spPr/>
        <p:txBody>
          <a:bodyPr>
            <a:normAutofit/>
          </a:bodyPr>
          <a:lstStyle/>
          <a:p>
            <a:r>
              <a:rPr lang="en-US" dirty="0"/>
              <a:t>Tips for Handling Calves </a:t>
            </a:r>
          </a:p>
        </p:txBody>
      </p:sp>
      <p:sp>
        <p:nvSpPr>
          <p:cNvPr id="4" name="Content Placeholder 3">
            <a:extLst>
              <a:ext uri="{FF2B5EF4-FFF2-40B4-BE49-F238E27FC236}">
                <a16:creationId xmlns:a16="http://schemas.microsoft.com/office/drawing/2014/main" id="{E2FCBF13-3033-2FB0-205B-0DADA2C80AAD}"/>
              </a:ext>
            </a:extLst>
          </p:cNvPr>
          <p:cNvSpPr>
            <a:spLocks noGrp="1"/>
          </p:cNvSpPr>
          <p:nvPr>
            <p:ph sz="half" idx="1"/>
          </p:nvPr>
        </p:nvSpPr>
        <p:spPr>
          <a:xfrm>
            <a:off x="838200" y="1825625"/>
            <a:ext cx="6252149" cy="4351338"/>
          </a:xfrm>
        </p:spPr>
        <p:txBody>
          <a:bodyPr>
            <a:normAutofit/>
          </a:bodyPr>
          <a:lstStyle/>
          <a:p>
            <a:pPr marL="0" indent="0" fontAlgn="base">
              <a:buNone/>
            </a:pPr>
            <a:r>
              <a:rPr lang="en-US" b="0" i="0" dirty="0">
                <a:solidFill>
                  <a:srgbClr val="000000"/>
                </a:solidFill>
                <a:effectLst/>
              </a:rPr>
              <a:t>Dos </a:t>
            </a:r>
          </a:p>
          <a:p>
            <a:pPr lvl="1" fontAlgn="base"/>
            <a:r>
              <a:rPr lang="en-US" sz="2800" b="0" i="0" dirty="0">
                <a:solidFill>
                  <a:srgbClr val="000000"/>
                </a:solidFill>
                <a:effectLst/>
              </a:rPr>
              <a:t>Do Move Slowly </a:t>
            </a:r>
          </a:p>
          <a:p>
            <a:pPr lvl="1" fontAlgn="base"/>
            <a:r>
              <a:rPr lang="en-US" sz="2800" b="0" i="0" dirty="0">
                <a:solidFill>
                  <a:srgbClr val="000000"/>
                </a:solidFill>
                <a:effectLst/>
              </a:rPr>
              <a:t>Do Use Gentle Restraint </a:t>
            </a:r>
          </a:p>
          <a:p>
            <a:pPr lvl="1" fontAlgn="base"/>
            <a:r>
              <a:rPr lang="en-US" sz="2800" b="0" i="0" dirty="0">
                <a:solidFill>
                  <a:srgbClr val="000000"/>
                </a:solidFill>
                <a:effectLst/>
              </a:rPr>
              <a:t>Do Provide Positive Reinforcement </a:t>
            </a:r>
          </a:p>
          <a:p>
            <a:pPr algn="l" rtl="0" fontAlgn="base"/>
            <a:endParaRPr lang="en-US" b="0" i="0" dirty="0">
              <a:solidFill>
                <a:srgbClr val="000000"/>
              </a:solidFill>
              <a:effectLst/>
            </a:endParaRPr>
          </a:p>
          <a:p>
            <a:pPr marL="0" indent="0" algn="l" rtl="0" fontAlgn="base">
              <a:buNone/>
            </a:pPr>
            <a:r>
              <a:rPr lang="en-US" b="0" i="0" dirty="0">
                <a:solidFill>
                  <a:srgbClr val="000000"/>
                </a:solidFill>
                <a:effectLst/>
              </a:rPr>
              <a:t>Don'ts </a:t>
            </a:r>
          </a:p>
          <a:p>
            <a:pPr lvl="1" fontAlgn="base"/>
            <a:r>
              <a:rPr lang="en-US" sz="2800" b="0" i="0" dirty="0">
                <a:solidFill>
                  <a:srgbClr val="000000"/>
                </a:solidFill>
                <a:effectLst/>
              </a:rPr>
              <a:t>Don't Rush </a:t>
            </a:r>
          </a:p>
          <a:p>
            <a:pPr lvl="1" fontAlgn="base"/>
            <a:r>
              <a:rPr lang="en-US" sz="2800" b="0" i="0" dirty="0">
                <a:solidFill>
                  <a:srgbClr val="000000"/>
                </a:solidFill>
                <a:effectLst/>
              </a:rPr>
              <a:t>Don't Use Excessive Force </a:t>
            </a:r>
          </a:p>
          <a:p>
            <a:pPr lvl="1" fontAlgn="base"/>
            <a:r>
              <a:rPr lang="en-US" sz="2800" b="0" i="0" dirty="0">
                <a:solidFill>
                  <a:srgbClr val="000000"/>
                </a:solidFill>
                <a:effectLst/>
              </a:rPr>
              <a:t>Don't Ignore Signs of Stress </a:t>
            </a:r>
          </a:p>
        </p:txBody>
      </p:sp>
      <p:pic>
        <p:nvPicPr>
          <p:cNvPr id="5" name="Picture 4">
            <a:extLst>
              <a:ext uri="{FF2B5EF4-FFF2-40B4-BE49-F238E27FC236}">
                <a16:creationId xmlns:a16="http://schemas.microsoft.com/office/drawing/2014/main" id="{63F9500F-BC80-F61C-6DCD-72688B4FF1A9}"/>
              </a:ext>
            </a:extLst>
          </p:cNvPr>
          <p:cNvPicPr>
            <a:picLocks noChangeAspect="1"/>
          </p:cNvPicPr>
          <p:nvPr/>
        </p:nvPicPr>
        <p:blipFill>
          <a:blip r:embed="rId2"/>
          <a:srcRect l="11865" t="4692" r="-532" b="4692"/>
          <a:stretch>
            <a:fillRect/>
          </a:stretch>
        </p:blipFill>
        <p:spPr>
          <a:xfrm>
            <a:off x="7198242" y="2491103"/>
            <a:ext cx="4716310" cy="3210488"/>
          </a:xfrm>
          <a:prstGeom prst="roundRect">
            <a:avLst/>
          </a:prstGeom>
        </p:spPr>
      </p:pic>
    </p:spTree>
    <p:extLst>
      <p:ext uri="{BB962C8B-B14F-4D97-AF65-F5344CB8AC3E}">
        <p14:creationId xmlns:p14="http://schemas.microsoft.com/office/powerpoint/2010/main" val="3679972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17909-F9B4-F33D-ABE2-EAF77B8388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D53D47-19ED-CFE2-6566-AA67CEE79967}"/>
              </a:ext>
            </a:extLst>
          </p:cNvPr>
          <p:cNvSpPr>
            <a:spLocks noGrp="1"/>
          </p:cNvSpPr>
          <p:nvPr>
            <p:ph type="title"/>
          </p:nvPr>
        </p:nvSpPr>
        <p:spPr/>
        <p:txBody>
          <a:bodyPr>
            <a:normAutofit/>
          </a:bodyPr>
          <a:lstStyle/>
          <a:p>
            <a:r>
              <a:rPr lang="en-US" dirty="0"/>
              <a:t>Moving Groups of Cattle </a:t>
            </a:r>
          </a:p>
        </p:txBody>
      </p:sp>
      <p:sp>
        <p:nvSpPr>
          <p:cNvPr id="4" name="Content Placeholder 3">
            <a:extLst>
              <a:ext uri="{FF2B5EF4-FFF2-40B4-BE49-F238E27FC236}">
                <a16:creationId xmlns:a16="http://schemas.microsoft.com/office/drawing/2014/main" id="{A564C516-8373-6C05-1F47-09107B151C00}"/>
              </a:ext>
            </a:extLst>
          </p:cNvPr>
          <p:cNvSpPr>
            <a:spLocks noGrp="1"/>
          </p:cNvSpPr>
          <p:nvPr>
            <p:ph sz="half" idx="1"/>
          </p:nvPr>
        </p:nvSpPr>
        <p:spPr>
          <a:xfrm>
            <a:off x="838198" y="1825625"/>
            <a:ext cx="5466909" cy="4351338"/>
          </a:xfrm>
        </p:spPr>
        <p:txBody>
          <a:bodyPr>
            <a:normAutofit/>
          </a:bodyPr>
          <a:lstStyle/>
          <a:p>
            <a:pPr fontAlgn="base">
              <a:lnSpc>
                <a:spcPct val="100000"/>
              </a:lnSpc>
            </a:pPr>
            <a:r>
              <a:rPr lang="en-US" b="0" i="0" dirty="0">
                <a:solidFill>
                  <a:srgbClr val="000000"/>
                </a:solidFill>
                <a:effectLst/>
              </a:rPr>
              <a:t>Moving groups requires different techniques than handling individuals. </a:t>
            </a:r>
          </a:p>
          <a:p>
            <a:pPr fontAlgn="base">
              <a:lnSpc>
                <a:spcPct val="100000"/>
              </a:lnSpc>
            </a:pPr>
            <a:r>
              <a:rPr lang="en-US" b="0" i="0" dirty="0">
                <a:solidFill>
                  <a:srgbClr val="000000"/>
                </a:solidFill>
                <a:effectLst/>
              </a:rPr>
              <a:t>Maintain calm and steady movements to prevent panic. </a:t>
            </a:r>
          </a:p>
          <a:p>
            <a:pPr fontAlgn="base">
              <a:lnSpc>
                <a:spcPct val="100000"/>
              </a:lnSpc>
            </a:pPr>
            <a:r>
              <a:rPr lang="en-US" b="0" i="0" dirty="0">
                <a:solidFill>
                  <a:srgbClr val="000000"/>
                </a:solidFill>
                <a:effectLst/>
              </a:rPr>
              <a:t>Use proper positioning to guide the herd effectively. </a:t>
            </a:r>
          </a:p>
          <a:p>
            <a:pPr fontAlgn="base">
              <a:lnSpc>
                <a:spcPct val="100000"/>
              </a:lnSpc>
            </a:pPr>
            <a:r>
              <a:rPr lang="en-US" b="0" i="0" dirty="0">
                <a:solidFill>
                  <a:srgbClr val="000000"/>
                </a:solidFill>
                <a:effectLst/>
              </a:rPr>
              <a:t>Example: Work in small groups to minimize stress during transitions. </a:t>
            </a:r>
          </a:p>
        </p:txBody>
      </p:sp>
      <p:pic>
        <p:nvPicPr>
          <p:cNvPr id="5" name="Online Media 4" descr="Artificial intelligence is key to make cattle herding safer">
            <a:hlinkClick r:id="" action="ppaction://media"/>
            <a:extLst>
              <a:ext uri="{FF2B5EF4-FFF2-40B4-BE49-F238E27FC236}">
                <a16:creationId xmlns:a16="http://schemas.microsoft.com/office/drawing/2014/main" id="{66D318B2-B72F-5B54-1E36-0F96958FDFC5}"/>
              </a:ext>
            </a:extLst>
          </p:cNvPr>
          <p:cNvPicPr>
            <a:picLocks noRot="1" noChangeAspect="1"/>
          </p:cNvPicPr>
          <p:nvPr>
            <a:videoFile r:link="rId1"/>
          </p:nvPr>
        </p:nvPicPr>
        <p:blipFill>
          <a:blip r:embed="rId4"/>
          <a:stretch>
            <a:fillRect/>
          </a:stretch>
        </p:blipFill>
        <p:spPr>
          <a:xfrm>
            <a:off x="6305107" y="2466763"/>
            <a:ext cx="5431968" cy="3069062"/>
          </a:xfrm>
          <a:prstGeom prst="rect">
            <a:avLst/>
          </a:prstGeom>
        </p:spPr>
      </p:pic>
    </p:spTree>
    <p:extLst>
      <p:ext uri="{BB962C8B-B14F-4D97-AF65-F5344CB8AC3E}">
        <p14:creationId xmlns:p14="http://schemas.microsoft.com/office/powerpoint/2010/main" val="194874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2876</TotalTime>
  <Words>782</Words>
  <Application>Microsoft Macintosh PowerPoint</Application>
  <PresentationFormat>Widescreen</PresentationFormat>
  <Paragraphs>166</Paragraphs>
  <Slides>13</Slides>
  <Notes>6</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Open Sans</vt:lpstr>
      <vt:lpstr>Segoe UI</vt:lpstr>
      <vt:lpstr>Office Theme</vt:lpstr>
      <vt:lpstr>Handling Cattle</vt:lpstr>
      <vt:lpstr>Lesson Objectives</vt:lpstr>
      <vt:lpstr>Introduction to Cattle Body Language</vt:lpstr>
      <vt:lpstr>Evaluating Body Language</vt:lpstr>
      <vt:lpstr>Body Language Examples </vt:lpstr>
      <vt:lpstr>Recognize Flight Zones </vt:lpstr>
      <vt:lpstr>Practical Tips For Handling Cattle </vt:lpstr>
      <vt:lpstr>Apply Low-Stress Handling Principles</vt:lpstr>
      <vt:lpstr>Practical Low Stress Cattle Handling </vt:lpstr>
      <vt:lpstr>Handling Calves</vt:lpstr>
      <vt:lpstr>Tips for Handling Calves </vt:lpstr>
      <vt:lpstr>Tips for Handling Calves </vt:lpstr>
      <vt:lpstr>Moving Groups of Cattle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Kent</dc:creator>
  <cp:lastModifiedBy>Marie Steskal</cp:lastModifiedBy>
  <cp:revision>31</cp:revision>
  <dcterms:created xsi:type="dcterms:W3CDTF">2023-09-14T17:49:28Z</dcterms:created>
  <dcterms:modified xsi:type="dcterms:W3CDTF">2025-05-27T15:54:18Z</dcterms:modified>
</cp:coreProperties>
</file>